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"/>
  </p:notesMasterIdLst>
  <p:sldIdLst>
    <p:sldId id="257" r:id="rId3"/>
    <p:sldId id="259" r:id="rId4"/>
    <p:sldId id="258" r:id="rId5"/>
    <p:sldId id="262" r:id="rId6"/>
    <p:sldId id="319" r:id="rId7"/>
    <p:sldId id="314" r:id="rId8"/>
    <p:sldId id="318" r:id="rId9"/>
    <p:sldId id="322" r:id="rId10"/>
    <p:sldId id="289" r:id="rId11"/>
    <p:sldId id="320" r:id="rId12"/>
    <p:sldId id="323" r:id="rId13"/>
    <p:sldId id="316" r:id="rId14"/>
    <p:sldId id="317" r:id="rId15"/>
    <p:sldId id="324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216B6-879E-4C9D-9799-3277A190FBED}" type="datetimeFigureOut">
              <a:rPr lang="es-ES" smtClean="0"/>
              <a:t>15/12/2022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4EBC6-5D5E-4C7F-955F-0BEC372ABC7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58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854D44-6FF5-1042-BD42-0196CCB0914F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08EFDD-A652-BC18-F47F-467D2D1C428C}"/>
              </a:ext>
            </a:extLst>
          </p:cNvPr>
          <p:cNvSpPr/>
          <p:nvPr userDrawn="1"/>
        </p:nvSpPr>
        <p:spPr>
          <a:xfrm>
            <a:off x="0" y="0"/>
            <a:ext cx="12192000" cy="10137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8DABA-D3A7-A5E4-A334-C04011ED5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E2BDB-AC47-69F7-39BB-D40B36323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81883-AC34-FCFB-6C75-9E2E1388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Enhanced Sampling Workshop, London, 19-20/12/22</a:t>
            </a:r>
          </a:p>
        </p:txBody>
      </p:sp>
      <p:pic>
        <p:nvPicPr>
          <p:cNvPr id="2050" name="Picture 2" descr=" CCPBioSim">
            <a:extLst>
              <a:ext uri="{FF2B5EF4-FFF2-40B4-BE49-F238E27FC236}">
                <a16:creationId xmlns:a16="http://schemas.microsoft.com/office/drawing/2014/main" id="{B65387F1-EA31-83C7-8D6E-BC13AA43F3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38100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62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B0AEB9-2BA3-0E4C-4BE9-44786A8BB068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E3D53-076A-8297-798C-A535597CC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8EC4F-1BBD-55A5-A63C-6AF1D636A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32C05-053E-7D9F-0786-2A1F90963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Enhanced Sampling Workshop, London, 19-20/12/22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671F76-7511-6F67-A593-CAA26627922B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 CCPBioSim">
            <a:extLst>
              <a:ext uri="{FF2B5EF4-FFF2-40B4-BE49-F238E27FC236}">
                <a16:creationId xmlns:a16="http://schemas.microsoft.com/office/drawing/2014/main" id="{93D9DF24-EF03-6446-81EA-28CCBD338B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1600200" cy="3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5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C4EBAA-3559-74A0-643A-77D02679F2FE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075CF7-FF42-926F-45A4-5134AE1B7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BB5E4-52F8-67BC-27AC-696789D8D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879EC-4E65-E014-2DB5-344FFC83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Enhanced Sampling Workshop, London, 19-20/12/22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DA307F-6F7E-2F35-CBA1-C05E0B6F114D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 CCPBioSim">
            <a:extLst>
              <a:ext uri="{FF2B5EF4-FFF2-40B4-BE49-F238E27FC236}">
                <a16:creationId xmlns:a16="http://schemas.microsoft.com/office/drawing/2014/main" id="{ADB0194D-A7F7-FBB6-104E-A10415351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1600200" cy="3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651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627819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3907054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0"/>
            <a:ext cx="12192000" cy="14264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16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5046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644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135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000000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6373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9274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DDDC7F-FAA7-3F29-B0B6-DC69876E90CC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74A6D-FDBB-16F3-93B4-9D1E4834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53EFD-6606-4577-F817-A4C274934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15532-0FAE-D46A-1785-88FF2B20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Enhanced Sampling Workshop, London, 19-20/12/22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63169-DC63-8B26-7602-5AD5F37D9B0E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 CCPBioSim">
            <a:extLst>
              <a:ext uri="{FF2B5EF4-FFF2-40B4-BE49-F238E27FC236}">
                <a16:creationId xmlns:a16="http://schemas.microsoft.com/office/drawing/2014/main" id="{B71F5A67-426A-DB4E-9283-A1378F2D5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1600200" cy="3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766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89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461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26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97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22302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84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637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83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95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964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54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60FD2C-5463-1810-B272-98406323D8A9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16BFE-8719-3A62-907E-DC11E23A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0EBC8-EBB0-1D10-0106-E01253583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032FC-90E8-0B6E-7075-BA021721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Enhanced Sampling Workshop, London, 19-20/12/22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DAAE0B-E4B1-B50F-7679-87B3BD0AEBC6}"/>
              </a:ext>
            </a:extLst>
          </p:cNvPr>
          <p:cNvSpPr/>
          <p:nvPr userDrawn="1"/>
        </p:nvSpPr>
        <p:spPr>
          <a:xfrm>
            <a:off x="0" y="0"/>
            <a:ext cx="12192000" cy="10137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 CCPBioSim">
            <a:extLst>
              <a:ext uri="{FF2B5EF4-FFF2-40B4-BE49-F238E27FC236}">
                <a16:creationId xmlns:a16="http://schemas.microsoft.com/office/drawing/2014/main" id="{7B5BBF7B-860C-5962-D2BB-AEEE1F40C0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38100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55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6CA73E-DE7E-B07E-98E1-9ADC37E81C27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123D4-A333-4949-B449-DE9A78A0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4019-7BD9-5279-5A8E-C82D18C24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15A6E-846A-AD16-008A-2199ED241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39FAB-B497-7953-3F15-2F8D5EEFE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Enhanced Sampling Workshop, London, 19-20/12/22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8EEC8-538D-EA3A-B767-A159D9544CD2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 CCPBioSim">
            <a:extLst>
              <a:ext uri="{FF2B5EF4-FFF2-40B4-BE49-F238E27FC236}">
                <a16:creationId xmlns:a16="http://schemas.microsoft.com/office/drawing/2014/main" id="{44F0500F-E252-7494-BCCA-4335DC43C1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1600200" cy="3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28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C835BF-D5C3-C8D1-F7EE-B2AD97ABCF9E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2BA10-7864-FC2B-565F-F639789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F4E75-CE5D-7446-3B59-BB90CA769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3F288-CC69-17C1-6FBD-BEDAF267E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6EF93-452A-5802-F594-F269945C8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A8696-797A-43F6-D766-D1F6AB1AB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F6C587-6BE9-50F5-EBB8-5BE78E8BB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Enhanced Sampling Workshop, London, 19-20/12/22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2627D-A91D-6594-F777-16A9AF42913F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 CCPBioSim">
            <a:extLst>
              <a:ext uri="{FF2B5EF4-FFF2-40B4-BE49-F238E27FC236}">
                <a16:creationId xmlns:a16="http://schemas.microsoft.com/office/drawing/2014/main" id="{2DA47A9C-AB40-F3D9-F2DD-EBE53E3E91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1600200" cy="3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847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F02E62-F769-2EEE-5F0A-9274CD431ABA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CC2D2-AFA6-71CC-F517-16A93751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620F27-1430-F3EF-6E81-E9839381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Enhanced Sampling Workshop, London, 19-20/12/22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A3795A-9F89-85C7-2B72-8F5B268CE3C5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 CCPBioSim">
            <a:extLst>
              <a:ext uri="{FF2B5EF4-FFF2-40B4-BE49-F238E27FC236}">
                <a16:creationId xmlns:a16="http://schemas.microsoft.com/office/drawing/2014/main" id="{87D234D3-345F-8107-B02B-9E6962C944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1600200" cy="3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68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4D211F-40CE-E9F3-0E29-0F265D682836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7AC00-33DF-6A07-D5C7-36BB3419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Enhanced Sampling Workshop, London, 19-20/12/22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6EDBC5-8409-3E5F-A063-F75320195623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 CCPBioSim">
            <a:extLst>
              <a:ext uri="{FF2B5EF4-FFF2-40B4-BE49-F238E27FC236}">
                <a16:creationId xmlns:a16="http://schemas.microsoft.com/office/drawing/2014/main" id="{03812970-60A5-52C8-5DE8-91A9C3CF1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1600200" cy="3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17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BF2589-0088-16A3-4E93-C57E72989C8B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CF0BD-A65F-D205-DBB2-039466E95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12EE9-F14A-A04B-5AA1-60D3D3DC7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BD54D-6FE5-44F4-CF8B-E97A5779E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FBCC3-DB76-C821-2D54-ABFCDC0B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Enhanced Sampling Workshop, London, 19-20/12/22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58B664-A5A0-4D59-10CF-BDB399877C73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 CCPBioSim">
            <a:extLst>
              <a:ext uri="{FF2B5EF4-FFF2-40B4-BE49-F238E27FC236}">
                <a16:creationId xmlns:a16="http://schemas.microsoft.com/office/drawing/2014/main" id="{8F698939-0A11-749A-A55A-D0C605E5FB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1600200" cy="3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2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C8EF75-6898-114A-E83F-69630D65423E}"/>
              </a:ext>
            </a:extLst>
          </p:cNvPr>
          <p:cNvSpPr/>
          <p:nvPr userDrawn="1"/>
        </p:nvSpPr>
        <p:spPr>
          <a:xfrm>
            <a:off x="0" y="6356351"/>
            <a:ext cx="12192000" cy="501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B1BD9-7726-001E-BFD5-C508B63EF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814B32-9CAB-2720-EF14-4EEF7CEEE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F4679-7CF2-DC4C-0EBA-A78CE2530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466C7-743C-C6CD-BC2F-97EB673E0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Enhanced Sampling Workshop, London, 19-20/12/22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059ACD-248E-8977-520A-1D3725829740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 CCPBioSim">
            <a:extLst>
              <a:ext uri="{FF2B5EF4-FFF2-40B4-BE49-F238E27FC236}">
                <a16:creationId xmlns:a16="http://schemas.microsoft.com/office/drawing/2014/main" id="{7250DA63-D74F-2D66-5B49-5D3938341C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13"/>
            <a:ext cx="1600200" cy="35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85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99DE13-8BB3-A39C-9E4B-23CB292FF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B7F7F-64FE-F29D-4CAF-5ACEBB5EE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8B904-316F-D994-1748-0773DA5B0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0C7ED-3E90-0C7C-D26E-368E49C6B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Enhanced Sampling Workshop, London, 19-20/12/22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F9FF2-A06C-4A0E-270A-FD4A8613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2F67-DB36-CA44-A084-8B0768D26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5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440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522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12/12/2022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23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7786-428F-7262-74E3-693659A08F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unbinding kinetics through MLTSA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9A5B39-DF6D-12FC-948F-E2F0BE6CBF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Pedro J. Buigues, University College London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006BD6C-080A-A014-949D-7A9D0F199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Enhanced Sampling Workshop, London, 19-20/12/22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0A0CB0-7D0C-E58E-12E6-67C82C845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163" y="4801055"/>
            <a:ext cx="5301673" cy="155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64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7FF3E-9AAE-DB1E-6B00-770AA5939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Enhanced Sampling Workshop, London, 19-20/12/22</a:t>
            </a:r>
            <a:endParaRPr lang="en-US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66047F75-5DF0-9F48-903C-C63E5CB77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" t="10089" r="7058" b="3950"/>
          <a:stretch>
            <a:fillRect/>
          </a:stretch>
        </p:blipFill>
        <p:spPr>
          <a:xfrm>
            <a:off x="3904781" y="479014"/>
            <a:ext cx="7766126" cy="5899972"/>
          </a:xfrm>
          <a:prstGeom prst="rect">
            <a:avLst/>
          </a:prstGeom>
        </p:spPr>
      </p:pic>
      <p:pic>
        <p:nvPicPr>
          <p:cNvPr id="6148" name="Picture 4" descr="Memebase - ai - All Your Memes In Our Base - Funny Memes - Cheezburger">
            <a:extLst>
              <a:ext uri="{FF2B5EF4-FFF2-40B4-BE49-F238E27FC236}">
                <a16:creationId xmlns:a16="http://schemas.microsoft.com/office/drawing/2014/main" id="{ED94A738-1AAA-D974-748B-339B59A9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636713"/>
            <a:ext cx="3465449" cy="35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AE5E4-938B-463D-6ECD-C858E03342F3}"/>
              </a:ext>
            </a:extLst>
          </p:cNvPr>
          <p:cNvSpPr txBox="1"/>
          <p:nvPr/>
        </p:nvSpPr>
        <p:spPr>
          <a:xfrm>
            <a:off x="838200" y="11049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IT WORKS!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06018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41BF-B1A0-AFCF-A489-7806ECA8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We will attempt 4.1 </a:t>
            </a:r>
            <a:r>
              <a:rPr lang="en-GB" b="1" dirty="0"/>
              <a:t>Now</a:t>
            </a:r>
            <a:endParaRPr lang="es-E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A6E0E-473C-DB36-B775-8C50D613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Enhanced Sampling Workshop, London, 19-20/12/22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834F8-A5AD-1AAC-4146-781B54C23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00" y="1493451"/>
            <a:ext cx="9753800" cy="44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A652-F9CA-0C76-4227-7DE2080B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905" y="409492"/>
            <a:ext cx="8393653" cy="755358"/>
          </a:xfrm>
        </p:spPr>
        <p:txBody>
          <a:bodyPr/>
          <a:lstStyle/>
          <a:p>
            <a:pPr algn="ctr"/>
            <a:r>
              <a:rPr lang="en-GB" b="1" dirty="0"/>
              <a:t>What is our protein dataset?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A1821-6378-12A3-008B-374C3863BD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9C68F6-ECD8-474A-B6F7-318079570032}" type="datetimeFigureOut">
              <a:rPr lang="es-ES" smtClean="0"/>
              <a:pPr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4C80-657C-582A-C1AC-A421158B6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Pedro J. Buigues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E0605-5744-FAAB-A3C8-20E51C45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5B0C22-5F0B-4CB7-82F7-87B6EC2AA216}" type="slidenum">
              <a:rPr lang="es-ES" smtClean="0"/>
              <a:pPr/>
              <a:t>12</a:t>
            </a:fld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D96BE-A301-76D5-6501-D3AE880FBB04}"/>
              </a:ext>
            </a:extLst>
          </p:cNvPr>
          <p:cNvSpPr/>
          <p:nvPr/>
        </p:nvSpPr>
        <p:spPr>
          <a:xfrm>
            <a:off x="1871557" y="1588746"/>
            <a:ext cx="822562" cy="822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0159DE6-EE7A-B881-6E05-9C9A8523848B}"/>
              </a:ext>
            </a:extLst>
          </p:cNvPr>
          <p:cNvSpPr/>
          <p:nvPr/>
        </p:nvSpPr>
        <p:spPr>
          <a:xfrm>
            <a:off x="3271539" y="1662255"/>
            <a:ext cx="1107831" cy="461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B5C6C-2251-163C-F8F8-441178F6676A}"/>
              </a:ext>
            </a:extLst>
          </p:cNvPr>
          <p:cNvSpPr txBox="1"/>
          <p:nvPr/>
        </p:nvSpPr>
        <p:spPr>
          <a:xfrm>
            <a:off x="4864578" y="1404080"/>
            <a:ext cx="1524000" cy="92333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~150 5ns Downhill Simulations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AF0DA7D-F99D-C385-569C-695CBD53BE9E}"/>
              </a:ext>
            </a:extLst>
          </p:cNvPr>
          <p:cNvSpPr/>
          <p:nvPr/>
        </p:nvSpPr>
        <p:spPr>
          <a:xfrm>
            <a:off x="6729771" y="1635192"/>
            <a:ext cx="555009" cy="461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E015FB-E075-516D-3211-DC73B5F93983}"/>
              </a:ext>
            </a:extLst>
          </p:cNvPr>
          <p:cNvSpPr txBox="1"/>
          <p:nvPr/>
        </p:nvSpPr>
        <p:spPr>
          <a:xfrm>
            <a:off x="7625971" y="1390092"/>
            <a:ext cx="1524000" cy="923330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Label outcomes as IN / OUT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0249821-BE01-F752-AA26-2ADCFFACE270}"/>
              </a:ext>
            </a:extLst>
          </p:cNvPr>
          <p:cNvSpPr/>
          <p:nvPr/>
        </p:nvSpPr>
        <p:spPr>
          <a:xfrm rot="1655911">
            <a:off x="5103305" y="2491114"/>
            <a:ext cx="586854" cy="590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6B3EECC-0631-D4B8-F967-E00F7E6DEB46}"/>
              </a:ext>
            </a:extLst>
          </p:cNvPr>
          <p:cNvSpPr/>
          <p:nvPr/>
        </p:nvSpPr>
        <p:spPr>
          <a:xfrm>
            <a:off x="6735460" y="4469130"/>
            <a:ext cx="555009" cy="461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3E414D-FD0E-91D7-04C5-7C40B8C84689}"/>
              </a:ext>
            </a:extLst>
          </p:cNvPr>
          <p:cNvSpPr txBox="1"/>
          <p:nvPr/>
        </p:nvSpPr>
        <p:spPr>
          <a:xfrm>
            <a:off x="7625971" y="4515018"/>
            <a:ext cx="1524000" cy="369332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Create CVs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9780B78-D8D6-8EAC-BE8B-EE7FDFA9AC56}"/>
              </a:ext>
            </a:extLst>
          </p:cNvPr>
          <p:cNvSpPr/>
          <p:nvPr/>
        </p:nvSpPr>
        <p:spPr>
          <a:xfrm>
            <a:off x="7284780" y="3052022"/>
            <a:ext cx="2364191" cy="58791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/>
              <a:t>Dataset (X,Y)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702E778B-D30B-060D-B794-31FA2C2DB657}"/>
              </a:ext>
            </a:extLst>
          </p:cNvPr>
          <p:cNvSpPr/>
          <p:nvPr/>
        </p:nvSpPr>
        <p:spPr>
          <a:xfrm rot="10800000">
            <a:off x="8134546" y="3806304"/>
            <a:ext cx="506851" cy="49113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CAFAA8D-3494-A6B5-5CEC-B7400CC1E2B6}"/>
              </a:ext>
            </a:extLst>
          </p:cNvPr>
          <p:cNvSpPr/>
          <p:nvPr/>
        </p:nvSpPr>
        <p:spPr>
          <a:xfrm>
            <a:off x="8134546" y="2415939"/>
            <a:ext cx="506851" cy="49113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0D624D-7379-1FEF-9979-5EBC3E556FA2}"/>
              </a:ext>
            </a:extLst>
          </p:cNvPr>
          <p:cNvSpPr txBox="1"/>
          <p:nvPr/>
        </p:nvSpPr>
        <p:spPr>
          <a:xfrm>
            <a:off x="302175" y="4231817"/>
            <a:ext cx="1891406" cy="92333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Closest Ligand-Protein Distances for each residue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3DEEF-3B98-3459-6473-458F4957AADD}"/>
              </a:ext>
            </a:extLst>
          </p:cNvPr>
          <p:cNvSpPr txBox="1"/>
          <p:nvPr/>
        </p:nvSpPr>
        <p:spPr>
          <a:xfrm>
            <a:off x="1485724" y="1219414"/>
            <a:ext cx="15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Approximated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7F761-7045-3230-8D05-451879D78A72}"/>
              </a:ext>
            </a:extLst>
          </p:cNvPr>
          <p:cNvSpPr txBox="1"/>
          <p:nvPr/>
        </p:nvSpPr>
        <p:spPr>
          <a:xfrm>
            <a:off x="361963" y="3777153"/>
            <a:ext cx="184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For our example:</a:t>
            </a:r>
            <a:endParaRPr lang="es-ES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D0B44D8-221F-8C56-1BE0-BD224D77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159" y="2829896"/>
            <a:ext cx="4114799" cy="37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6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C4F32-78BA-D4EC-B458-7535ABFF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Enhanced Sampling Workshop, London, 19-20/12/22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78B34-A79D-34B5-F66D-CCE1B4F33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9" y="1428916"/>
            <a:ext cx="5521127" cy="414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44E947-AFE7-1B68-A100-4D8B234E1597}"/>
              </a:ext>
            </a:extLst>
          </p:cNvPr>
          <p:cNvSpPr txBox="1"/>
          <p:nvPr/>
        </p:nvSpPr>
        <p:spPr>
          <a:xfrm>
            <a:off x="1332476" y="812428"/>
            <a:ext cx="4005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We will train around this time frame</a:t>
            </a:r>
            <a:endParaRPr lang="es-ES" sz="20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1D293A-B237-A23D-D83C-CA3854AB0500}"/>
              </a:ext>
            </a:extLst>
          </p:cNvPr>
          <p:cNvSpPr/>
          <p:nvPr/>
        </p:nvSpPr>
        <p:spPr>
          <a:xfrm>
            <a:off x="1459523" y="2433433"/>
            <a:ext cx="1065906" cy="1065906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3E264F6-3932-A640-49C0-0946FB3F5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992" y="536330"/>
            <a:ext cx="3950676" cy="296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7549D18-3408-E1C4-23E2-EC7B11B34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107" y="3429000"/>
            <a:ext cx="3796445" cy="289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141717-CA93-6A2B-A99C-5DAC3A84EEB6}"/>
              </a:ext>
            </a:extLst>
          </p:cNvPr>
          <p:cNvSpPr txBox="1"/>
          <p:nvPr/>
        </p:nvSpPr>
        <p:spPr>
          <a:xfrm>
            <a:off x="8379068" y="643151"/>
            <a:ext cx="156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data – 10ns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286A91-ADBA-2C6E-9DC3-79FB3CE26319}"/>
              </a:ext>
            </a:extLst>
          </p:cNvPr>
          <p:cNvSpPr txBox="1"/>
          <p:nvPr/>
        </p:nvSpPr>
        <p:spPr>
          <a:xfrm>
            <a:off x="8264767" y="3499338"/>
            <a:ext cx="218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Selected time frame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335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41BF-B1A0-AFCF-A489-7806ECA8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We will attempt 4.2 </a:t>
            </a:r>
            <a:r>
              <a:rPr lang="en-GB" b="1" dirty="0"/>
              <a:t>Now</a:t>
            </a:r>
            <a:endParaRPr lang="es-E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A6E0E-473C-DB36-B775-8C50D613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Enhanced Sampling Workshop, London, 19-20/12/22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F80EF-25F2-2A53-9C3F-27EE7B90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63" y="1450166"/>
            <a:ext cx="10515601" cy="455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EDF227-A67B-69F6-9603-9E05591EB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66" y="1257771"/>
            <a:ext cx="4817515" cy="50382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C84961-95A9-DB25-8A91-075A45BFEEA6}"/>
              </a:ext>
            </a:extLst>
          </p:cNvPr>
          <p:cNvSpPr/>
          <p:nvPr/>
        </p:nvSpPr>
        <p:spPr>
          <a:xfrm>
            <a:off x="490981" y="729863"/>
            <a:ext cx="2570671" cy="517585"/>
          </a:xfrm>
          <a:prstGeom prst="roundRect">
            <a:avLst>
              <a:gd name="adj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1 – Define the CVs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AB8FE88-9F88-20DE-0F41-2941E3F2E2BA}"/>
              </a:ext>
            </a:extLst>
          </p:cNvPr>
          <p:cNvSpPr/>
          <p:nvPr/>
        </p:nvSpPr>
        <p:spPr>
          <a:xfrm>
            <a:off x="770749" y="1795604"/>
            <a:ext cx="1934715" cy="517585"/>
          </a:xfrm>
          <a:prstGeom prst="roundRect">
            <a:avLst>
              <a:gd name="adj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2 – Refine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0F5DFEA-407A-48EA-1E9E-DDFE71B6911C}"/>
              </a:ext>
            </a:extLst>
          </p:cNvPr>
          <p:cNvSpPr/>
          <p:nvPr/>
        </p:nvSpPr>
        <p:spPr>
          <a:xfrm>
            <a:off x="8664494" y="820541"/>
            <a:ext cx="3301042" cy="517585"/>
          </a:xfrm>
          <a:prstGeom prst="roundRect">
            <a:avLst>
              <a:gd name="adj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3 – Approximate the 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0AE749-B4C7-B5D2-9F5E-A3F89C749E33}"/>
              </a:ext>
            </a:extLst>
          </p:cNvPr>
          <p:cNvSpPr/>
          <p:nvPr/>
        </p:nvSpPr>
        <p:spPr>
          <a:xfrm>
            <a:off x="8678858" y="1872034"/>
            <a:ext cx="3301041" cy="427774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4 – Downhill trajectories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0F23B6E-AFF8-4C96-9C38-A10DF979D5A5}"/>
              </a:ext>
            </a:extLst>
          </p:cNvPr>
          <p:cNvSpPr/>
          <p:nvPr/>
        </p:nvSpPr>
        <p:spPr>
          <a:xfrm>
            <a:off x="8914476" y="3261490"/>
            <a:ext cx="2845260" cy="517585"/>
          </a:xfrm>
          <a:prstGeom prst="roundRect">
            <a:avLst>
              <a:gd name="adj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 5 – MLTSA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C676E6-F725-DC4C-F9B0-6FEDCD407FD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1652" y="988656"/>
            <a:ext cx="1864988" cy="1708338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D8726D-2B6C-640A-FA30-C36FE147CA8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1652" y="988656"/>
            <a:ext cx="2572329" cy="1500833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ED55EE-185B-3DA6-9CA7-6406DD4AA6B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1652" y="988656"/>
            <a:ext cx="1090634" cy="2365996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BB09C8C-93E2-F155-35FE-933F56FD6AE0}"/>
              </a:ext>
            </a:extLst>
          </p:cNvPr>
          <p:cNvSpPr/>
          <p:nvPr/>
        </p:nvSpPr>
        <p:spPr>
          <a:xfrm>
            <a:off x="439900" y="2571982"/>
            <a:ext cx="2570671" cy="1963062"/>
          </a:xfrm>
          <a:prstGeom prst="rect">
            <a:avLst/>
          </a:prstGeom>
          <a:ln w="57150">
            <a:solidFill>
              <a:srgbClr val="EA76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5" name="Picture 8">
            <a:extLst>
              <a:ext uri="{FF2B5EF4-FFF2-40B4-BE49-F238E27FC236}">
                <a16:creationId xmlns:a16="http://schemas.microsoft.com/office/drawing/2014/main" id="{694E5F9A-E443-1348-5132-CE2296E275B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25089" y="2515282"/>
            <a:ext cx="2713758" cy="2059154"/>
          </a:xfrm>
          <a:prstGeom prst="rect">
            <a:avLst/>
          </a:prstGeom>
          <a:ln>
            <a:noFill/>
          </a:ln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F3F08D89-C1C3-F893-DD77-11B9563782AC}"/>
              </a:ext>
            </a:extLst>
          </p:cNvPr>
          <p:cNvSpPr/>
          <p:nvPr/>
        </p:nvSpPr>
        <p:spPr>
          <a:xfrm>
            <a:off x="1563900" y="3030693"/>
            <a:ext cx="225837" cy="225837"/>
          </a:xfrm>
          <a:prstGeom prst="ellipse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EE96BBA-6D97-F7D0-DBE7-565B47DAC985}"/>
              </a:ext>
            </a:extLst>
          </p:cNvPr>
          <p:cNvSpPr/>
          <p:nvPr/>
        </p:nvSpPr>
        <p:spPr>
          <a:xfrm>
            <a:off x="2023875" y="4048800"/>
            <a:ext cx="277567" cy="27756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4EA353-E58A-C9A5-AE6D-8629A271809A}"/>
              </a:ext>
            </a:extLst>
          </p:cNvPr>
          <p:cNvSpPr txBox="1"/>
          <p:nvPr/>
        </p:nvSpPr>
        <p:spPr>
          <a:xfrm>
            <a:off x="1629912" y="2696994"/>
            <a:ext cx="722224" cy="276999"/>
          </a:xfrm>
          <a:prstGeom prst="rect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Bound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95C3A01-88DE-A7D2-AC2F-E08B214E4A50}"/>
              </a:ext>
            </a:extLst>
          </p:cNvPr>
          <p:cNvSpPr txBox="1"/>
          <p:nvPr/>
        </p:nvSpPr>
        <p:spPr>
          <a:xfrm>
            <a:off x="1971191" y="4400303"/>
            <a:ext cx="900527" cy="461665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Initial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Unbound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8AFB3D-4A3C-479C-3677-393A7BAC023E}"/>
              </a:ext>
            </a:extLst>
          </p:cNvPr>
          <p:cNvSpPr/>
          <p:nvPr/>
        </p:nvSpPr>
        <p:spPr>
          <a:xfrm>
            <a:off x="1286901" y="4048800"/>
            <a:ext cx="276999" cy="276999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5C22C6-21B0-36FF-DFB2-63BC46CFCD22}"/>
              </a:ext>
            </a:extLst>
          </p:cNvPr>
          <p:cNvSpPr txBox="1"/>
          <p:nvPr/>
        </p:nvSpPr>
        <p:spPr>
          <a:xfrm>
            <a:off x="490981" y="4383946"/>
            <a:ext cx="990510" cy="461665"/>
          </a:xfrm>
          <a:prstGeom prst="rect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Optimized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Unbound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4A44AF3-321F-4AED-7FC5-3EA6C6FBDEBC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7426842" y="1079334"/>
            <a:ext cx="1237652" cy="884677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1C37794-B46C-C687-A0D7-C53B97CFF7AE}"/>
              </a:ext>
            </a:extLst>
          </p:cNvPr>
          <p:cNvCxnSpPr>
            <a:cxnSpLocks/>
            <a:stCxn id="25" idx="1"/>
            <a:endCxn id="62" idx="7"/>
          </p:cNvCxnSpPr>
          <p:nvPr/>
        </p:nvCxnSpPr>
        <p:spPr>
          <a:xfrm flipH="1">
            <a:off x="7915531" y="2085921"/>
            <a:ext cx="763327" cy="31954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202359D-FAB3-E666-6BD0-8CB193E4F340}"/>
              </a:ext>
            </a:extLst>
          </p:cNvPr>
          <p:cNvSpPr/>
          <p:nvPr/>
        </p:nvSpPr>
        <p:spPr>
          <a:xfrm>
            <a:off x="6654982" y="2313189"/>
            <a:ext cx="469392" cy="469392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8C3EE18-5C38-2F9D-F660-63CD945A3F94}"/>
              </a:ext>
            </a:extLst>
          </p:cNvPr>
          <p:cNvSpPr/>
          <p:nvPr/>
        </p:nvSpPr>
        <p:spPr>
          <a:xfrm>
            <a:off x="7514880" y="2336727"/>
            <a:ext cx="469392" cy="46939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63C996D-85E8-92D4-5AD9-9763A7C0FD36}"/>
              </a:ext>
            </a:extLst>
          </p:cNvPr>
          <p:cNvCxnSpPr>
            <a:cxnSpLocks/>
            <a:stCxn id="25" idx="1"/>
            <a:endCxn id="59" idx="6"/>
          </p:cNvCxnSpPr>
          <p:nvPr/>
        </p:nvCxnSpPr>
        <p:spPr>
          <a:xfrm flipH="1">
            <a:off x="7124374" y="2085921"/>
            <a:ext cx="1554484" cy="4619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A80C347-93A9-674E-BD9C-D26015AA97A3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7229475" y="3520283"/>
            <a:ext cx="1685001" cy="923020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224927B-FA16-13DD-A043-A36608DEF894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2705464" y="2054397"/>
            <a:ext cx="2427717" cy="1181022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F77A7FE0-3A1F-C24F-0583-CFC22743D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764" y="4150320"/>
            <a:ext cx="1609725" cy="1581150"/>
          </a:xfrm>
          <a:prstGeom prst="rect">
            <a:avLst/>
          </a:prstGeom>
        </p:spPr>
      </p:pic>
      <p:pic>
        <p:nvPicPr>
          <p:cNvPr id="1026" name="Picture 2" descr="The 16 best startup logos | Startup logo, Logo design creative, Github logo">
            <a:extLst>
              <a:ext uri="{FF2B5EF4-FFF2-40B4-BE49-F238E27FC236}">
                <a16:creationId xmlns:a16="http://schemas.microsoft.com/office/drawing/2014/main" id="{8DE22D37-A6B9-99B8-D2FE-6A0E50437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1" b="32378"/>
          <a:stretch/>
        </p:blipFill>
        <p:spPr bwMode="auto">
          <a:xfrm>
            <a:off x="9910578" y="3923122"/>
            <a:ext cx="808873" cy="22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Logo Vector Art, Icons, and Graphics for Free Download">
            <a:extLst>
              <a:ext uri="{FF2B5EF4-FFF2-40B4-BE49-F238E27FC236}">
                <a16:creationId xmlns:a16="http://schemas.microsoft.com/office/drawing/2014/main" id="{FD2DD248-B98F-847E-CA2C-75AE2F0DD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9780" y="5833124"/>
            <a:ext cx="481830" cy="4818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BD7E853-138E-1F67-0E6A-30649CA8FE88}"/>
              </a:ext>
            </a:extLst>
          </p:cNvPr>
          <p:cNvSpPr txBox="1"/>
          <p:nvPr/>
        </p:nvSpPr>
        <p:spPr>
          <a:xfrm>
            <a:off x="9398746" y="5873984"/>
            <a:ext cx="2021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@pedrojuanbj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2EF034-D966-2F2A-2856-6DE5B1E25467}"/>
              </a:ext>
            </a:extLst>
          </p:cNvPr>
          <p:cNvSpPr txBox="1"/>
          <p:nvPr/>
        </p:nvSpPr>
        <p:spPr>
          <a:xfrm>
            <a:off x="103748" y="5530162"/>
            <a:ext cx="44967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Pedro J. Buigues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Rosta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Group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Department of Physics and Astronomy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University College London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A5654D5-D1F1-C5BA-C5D3-4A9638E8C846}"/>
              </a:ext>
            </a:extLst>
          </p:cNvPr>
          <p:cNvSpPr/>
          <p:nvPr/>
        </p:nvSpPr>
        <p:spPr>
          <a:xfrm>
            <a:off x="4994162" y="3093226"/>
            <a:ext cx="261426" cy="261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56FC6AF1-6CF4-B81F-85EE-E1F0A913D405}"/>
              </a:ext>
            </a:extLst>
          </p:cNvPr>
          <p:cNvSpPr txBox="1">
            <a:spLocks/>
          </p:cNvSpPr>
          <p:nvPr/>
        </p:nvSpPr>
        <p:spPr>
          <a:xfrm>
            <a:off x="260387" y="21042"/>
            <a:ext cx="11671225" cy="40118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algn="r" rtl="0" eaLnBrk="1" fontAlgn="auto" hangingPunct="1">
              <a:spcBef>
                <a:spcPts val="0"/>
              </a:spcBef>
              <a:spcAft>
                <a:spcPts val="0"/>
              </a:spcAft>
              <a:defRPr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 Learning Methods for Understanding Ligand Unbinding Kinetics: MLTSA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DD022-D91A-6657-ABFB-66FB062DA04E}"/>
              </a:ext>
            </a:extLst>
          </p:cNvPr>
          <p:cNvSpPr txBox="1"/>
          <p:nvPr/>
        </p:nvSpPr>
        <p:spPr>
          <a:xfrm>
            <a:off x="715061" y="403847"/>
            <a:ext cx="204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Unbinding</a:t>
            </a:r>
            <a:endParaRPr lang="es-ES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49D4CF-2051-061E-EEAD-D4A462828D05}"/>
              </a:ext>
            </a:extLst>
          </p:cNvPr>
          <p:cNvSpPr/>
          <p:nvPr/>
        </p:nvSpPr>
        <p:spPr>
          <a:xfrm>
            <a:off x="6232128" y="1193667"/>
            <a:ext cx="2365996" cy="2365996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63359-48BA-089C-6B47-A322293F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Enhanced Sampling Workshop, London, 19-20/12/22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8679DC-5135-FAB7-ED59-4E3399D009BE}"/>
              </a:ext>
            </a:extLst>
          </p:cNvPr>
          <p:cNvGrpSpPr/>
          <p:nvPr/>
        </p:nvGrpSpPr>
        <p:grpSpPr>
          <a:xfrm>
            <a:off x="2476586" y="635568"/>
            <a:ext cx="7280623" cy="5721532"/>
            <a:chOff x="1043407" y="583474"/>
            <a:chExt cx="7280623" cy="572153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08D475-905B-6600-C1B2-3EF94B54D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" t="6434" r="7584" b="2403"/>
            <a:stretch/>
          </p:blipFill>
          <p:spPr>
            <a:xfrm>
              <a:off x="1043407" y="583474"/>
              <a:ext cx="6779875" cy="5721532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4142B1C5-BF9F-3363-DB24-5267497BE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4248" t="18841" r="10063" b="16371"/>
            <a:stretch/>
          </p:blipFill>
          <p:spPr>
            <a:xfrm rot="5400000">
              <a:off x="2501536" y="96070"/>
              <a:ext cx="4280265" cy="6248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8CA779-A8C3-FDB8-2B15-E75D360C9620}"/>
                </a:ext>
              </a:extLst>
            </p:cNvPr>
            <p:cNvSpPr txBox="1"/>
            <p:nvPr/>
          </p:nvSpPr>
          <p:spPr>
            <a:xfrm>
              <a:off x="2141220" y="5408533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AF3165-A1BE-E5FA-A5E6-6E566FE6B07E}"/>
                </a:ext>
              </a:extLst>
            </p:cNvPr>
            <p:cNvSpPr txBox="1"/>
            <p:nvPr/>
          </p:nvSpPr>
          <p:spPr>
            <a:xfrm>
              <a:off x="5607409" y="5408533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OUT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87B3D5-5926-30EC-8269-099502B311A3}"/>
                </a:ext>
              </a:extLst>
            </p:cNvPr>
            <p:cNvSpPr txBox="1"/>
            <p:nvPr/>
          </p:nvSpPr>
          <p:spPr>
            <a:xfrm>
              <a:off x="3947160" y="828794"/>
              <a:ext cx="406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A00"/>
                  </a:solidFill>
                </a:rPr>
                <a:t>TS</a:t>
              </a:r>
            </a:p>
          </p:txBody>
        </p:sp>
        <p:pic>
          <p:nvPicPr>
            <p:cNvPr id="25" name="Picture 24" descr="A screenshot of a map&#10;&#10;Description automatically generated">
              <a:extLst>
                <a:ext uri="{FF2B5EF4-FFF2-40B4-BE49-F238E27FC236}">
                  <a16:creationId xmlns:a16="http://schemas.microsoft.com/office/drawing/2014/main" id="{400DC22A-4557-CD17-952F-E9238AB74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8" t="40394" r="91250" b="43808"/>
            <a:stretch/>
          </p:blipFill>
          <p:spPr>
            <a:xfrm rot="10800000">
              <a:off x="8046719" y="2706463"/>
              <a:ext cx="277311" cy="102761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08BE12-597C-FBD4-DCAB-B8983D30C572}"/>
                </a:ext>
              </a:extLst>
            </p:cNvPr>
            <p:cNvSpPr txBox="1"/>
            <p:nvPr/>
          </p:nvSpPr>
          <p:spPr>
            <a:xfrm>
              <a:off x="7626155" y="105727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solidFill>
                    <a:srgbClr val="3D3D3D"/>
                  </a:solidFill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B71A79-4D02-EE74-B176-C79A8350D1F5}"/>
                </a:ext>
              </a:extLst>
            </p:cNvPr>
            <p:cNvSpPr txBox="1"/>
            <p:nvPr/>
          </p:nvSpPr>
          <p:spPr>
            <a:xfrm>
              <a:off x="7634328" y="5122858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solidFill>
                    <a:srgbClr val="3D3D3D"/>
                  </a:solidFill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75BBA3-9AEB-4946-B6CF-25F85286E969}"/>
                </a:ext>
              </a:extLst>
            </p:cNvPr>
            <p:cNvSpPr txBox="1"/>
            <p:nvPr/>
          </p:nvSpPr>
          <p:spPr>
            <a:xfrm>
              <a:off x="7626155" y="3116796"/>
              <a:ext cx="3994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solidFill>
                    <a:srgbClr val="3D3D3D"/>
                  </a:solidFill>
                </a:rPr>
                <a:t>2. 5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70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8505E52-CB9E-8EFE-1A49-F4D0708F4669}"/>
              </a:ext>
            </a:extLst>
          </p:cNvPr>
          <p:cNvGrpSpPr/>
          <p:nvPr/>
        </p:nvGrpSpPr>
        <p:grpSpPr>
          <a:xfrm>
            <a:off x="2476586" y="635568"/>
            <a:ext cx="7280623" cy="5721532"/>
            <a:chOff x="1043407" y="583474"/>
            <a:chExt cx="7280623" cy="572153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410A000-60B7-ACD7-56BE-5FB661B1A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" t="6434" r="7584" b="2403"/>
            <a:stretch/>
          </p:blipFill>
          <p:spPr>
            <a:xfrm>
              <a:off x="1043407" y="583474"/>
              <a:ext cx="6779875" cy="5721532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02CD3416-1AC1-70DA-6D25-D650DEF7A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4248" t="18841" r="10063" b="16371"/>
            <a:stretch/>
          </p:blipFill>
          <p:spPr>
            <a:xfrm rot="5400000">
              <a:off x="2501536" y="96070"/>
              <a:ext cx="4280265" cy="6248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94F474B-72D3-5B9F-C61F-97013DDA5E20}"/>
                </a:ext>
              </a:extLst>
            </p:cNvPr>
            <p:cNvSpPr txBox="1"/>
            <p:nvPr/>
          </p:nvSpPr>
          <p:spPr>
            <a:xfrm>
              <a:off x="2141220" y="5408533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IN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96FD64-8330-7CD8-B95A-59AAC62B1237}"/>
                </a:ext>
              </a:extLst>
            </p:cNvPr>
            <p:cNvSpPr txBox="1"/>
            <p:nvPr/>
          </p:nvSpPr>
          <p:spPr>
            <a:xfrm>
              <a:off x="5607409" y="5408533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OUT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C88513-7B86-1E50-F38D-0BD31DB973B7}"/>
                </a:ext>
              </a:extLst>
            </p:cNvPr>
            <p:cNvSpPr txBox="1"/>
            <p:nvPr/>
          </p:nvSpPr>
          <p:spPr>
            <a:xfrm>
              <a:off x="3947160" y="828794"/>
              <a:ext cx="406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7A00"/>
                  </a:solidFill>
                </a:rPr>
                <a:t>TS</a:t>
              </a:r>
            </a:p>
          </p:txBody>
        </p:sp>
        <p:pic>
          <p:nvPicPr>
            <p:cNvPr id="59" name="Picture 58" descr="A screenshot of a map&#10;&#10;Description automatically generated">
              <a:extLst>
                <a:ext uri="{FF2B5EF4-FFF2-40B4-BE49-F238E27FC236}">
                  <a16:creationId xmlns:a16="http://schemas.microsoft.com/office/drawing/2014/main" id="{F742099F-466E-5B21-0337-D26FC290A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8" t="40394" r="91250" b="43808"/>
            <a:stretch/>
          </p:blipFill>
          <p:spPr>
            <a:xfrm rot="10800000">
              <a:off x="8046719" y="2706463"/>
              <a:ext cx="277311" cy="102761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F63E94-8E48-012A-BA3D-B6C43859AFEC}"/>
                </a:ext>
              </a:extLst>
            </p:cNvPr>
            <p:cNvSpPr txBox="1"/>
            <p:nvPr/>
          </p:nvSpPr>
          <p:spPr>
            <a:xfrm>
              <a:off x="7626155" y="1057276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solidFill>
                    <a:srgbClr val="3D3D3D"/>
                  </a:solidFill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B9F534-D399-481A-A74E-3DB5E957FAA0}"/>
                </a:ext>
              </a:extLst>
            </p:cNvPr>
            <p:cNvSpPr txBox="1"/>
            <p:nvPr/>
          </p:nvSpPr>
          <p:spPr>
            <a:xfrm>
              <a:off x="7634328" y="5122858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solidFill>
                    <a:srgbClr val="3D3D3D"/>
                  </a:solidFill>
                </a:rPr>
                <a:t>5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D49FD75-57B1-9250-2846-F3320CD544C2}"/>
                </a:ext>
              </a:extLst>
            </p:cNvPr>
            <p:cNvSpPr txBox="1"/>
            <p:nvPr/>
          </p:nvSpPr>
          <p:spPr>
            <a:xfrm>
              <a:off x="7626155" y="3116796"/>
              <a:ext cx="3994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b="1" dirty="0">
                  <a:solidFill>
                    <a:srgbClr val="3D3D3D"/>
                  </a:solidFill>
                </a:rPr>
                <a:t>2. 5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A0B964A-E572-0B58-E19A-1C5F947865B1}"/>
              </a:ext>
            </a:extLst>
          </p:cNvPr>
          <p:cNvSpPr/>
          <p:nvPr/>
        </p:nvSpPr>
        <p:spPr>
          <a:xfrm>
            <a:off x="3021654" y="1217366"/>
            <a:ext cx="6082018" cy="804563"/>
          </a:xfrm>
          <a:prstGeom prst="rect">
            <a:avLst/>
          </a:prstGeom>
          <a:solidFill>
            <a:schemeClr val="accent4">
              <a:lumMod val="60000"/>
              <a:lumOff val="40000"/>
              <a:alpha val="32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B5810A-6A96-D6E4-51B7-4827F2E7C99D}"/>
              </a:ext>
            </a:extLst>
          </p:cNvPr>
          <p:cNvSpPr txBox="1"/>
          <p:nvPr/>
        </p:nvSpPr>
        <p:spPr>
          <a:xfrm>
            <a:off x="9067507" y="1883188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>
                <a:solidFill>
                  <a:srgbClr val="3D3D3D"/>
                </a:solidFill>
              </a:rPr>
              <a:t>1</a:t>
            </a:r>
          </a:p>
        </p:txBody>
      </p:sp>
      <p:pic>
        <p:nvPicPr>
          <p:cNvPr id="64" name="Picture 2" descr="Magnifying Glass Clipart PNG Transparent | OnlyGFX.com">
            <a:extLst>
              <a:ext uri="{FF2B5EF4-FFF2-40B4-BE49-F238E27FC236}">
                <a16:creationId xmlns:a16="http://schemas.microsoft.com/office/drawing/2014/main" id="{AE247EA2-7E6A-F67C-4474-056FF31A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279" y="817752"/>
            <a:ext cx="1753823" cy="198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D64346-6D77-B85A-F69B-A59B2CD46472}"/>
              </a:ext>
            </a:extLst>
          </p:cNvPr>
          <p:cNvSpPr txBox="1"/>
          <p:nvPr/>
        </p:nvSpPr>
        <p:spPr>
          <a:xfrm>
            <a:off x="408426" y="2330199"/>
            <a:ext cx="1865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Find a window that yields a 1:1 ratio of IN/OUT</a:t>
            </a:r>
            <a:endParaRPr lang="es-E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CC9ED-43B7-0725-6ADD-D5AFB5FAF72E}"/>
              </a:ext>
            </a:extLst>
          </p:cNvPr>
          <p:cNvSpPr txBox="1"/>
          <p:nvPr/>
        </p:nvSpPr>
        <p:spPr>
          <a:xfrm>
            <a:off x="9618553" y="778202"/>
            <a:ext cx="2254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Generate many downhill simulations to sample the region</a:t>
            </a:r>
            <a:endParaRPr lang="es-E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BF931-5801-ADB2-B906-21E556E580DB}"/>
              </a:ext>
            </a:extLst>
          </p:cNvPr>
          <p:cNvSpPr txBox="1"/>
          <p:nvPr/>
        </p:nvSpPr>
        <p:spPr>
          <a:xfrm rot="16200000">
            <a:off x="1349262" y="1138567"/>
            <a:ext cx="1047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ML </a:t>
            </a:r>
            <a:r>
              <a:rPr lang="en-GB" b="1" dirty="0" err="1"/>
              <a:t>Analyzed</a:t>
            </a:r>
            <a:r>
              <a:rPr lang="en-GB" b="1" dirty="0"/>
              <a:t> Region</a:t>
            </a:r>
            <a:endParaRPr lang="es-ES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0DD6211-42BB-4DDC-B1C4-4C79381AF4E8}"/>
              </a:ext>
            </a:extLst>
          </p:cNvPr>
          <p:cNvSpPr/>
          <p:nvPr/>
        </p:nvSpPr>
        <p:spPr>
          <a:xfrm>
            <a:off x="2370305" y="1417670"/>
            <a:ext cx="438360" cy="365125"/>
          </a:xfrm>
          <a:prstGeom prst="rightArrow">
            <a:avLst/>
          </a:prstGeom>
          <a:solidFill>
            <a:srgbClr val="FFF3CE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2D7D86-0460-A161-D9B8-57D971765B35}"/>
              </a:ext>
            </a:extLst>
          </p:cNvPr>
          <p:cNvSpPr txBox="1"/>
          <p:nvPr/>
        </p:nvSpPr>
        <p:spPr>
          <a:xfrm>
            <a:off x="10091238" y="4240262"/>
            <a:ext cx="144325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STEP 3</a:t>
            </a:r>
          </a:p>
          <a:p>
            <a:pPr algn="ctr"/>
            <a:r>
              <a:rPr lang="en-GB" sz="1600" dirty="0"/>
              <a:t>Approximate the TS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56A398A-69C0-0784-4545-71239D638384}"/>
              </a:ext>
            </a:extLst>
          </p:cNvPr>
          <p:cNvSpPr txBox="1">
            <a:spLocks/>
          </p:cNvSpPr>
          <p:nvPr/>
        </p:nvSpPr>
        <p:spPr>
          <a:xfrm>
            <a:off x="4038600" y="635672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Enhanced Sampling Workshop, London, 19-20/12/22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" grpId="0"/>
      <p:bldP spid="3" grpId="0"/>
      <p:bldP spid="8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62E0-D1E4-5726-AA47-A2C9B062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Simplifying the problem -&gt; Analytical model</a:t>
            </a:r>
            <a:endParaRPr lang="es-E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F8EA0-382E-68C9-FA2E-6E82FB6F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Enhanced Sampling Workshop, London, 19-20/12/22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149E6D-DD58-587A-9353-8601D5155B3A}"/>
              </a:ext>
            </a:extLst>
          </p:cNvPr>
          <p:cNvGrpSpPr/>
          <p:nvPr/>
        </p:nvGrpSpPr>
        <p:grpSpPr>
          <a:xfrm>
            <a:off x="1624445" y="1441307"/>
            <a:ext cx="8943109" cy="4509774"/>
            <a:chOff x="1624445" y="1441307"/>
            <a:chExt cx="8943109" cy="4509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ADDB2F5-E7BB-BCFC-E5AB-6FA8DB9450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2"/>
            <a:stretch/>
          </p:blipFill>
          <p:spPr bwMode="auto">
            <a:xfrm>
              <a:off x="1624445" y="1441307"/>
              <a:ext cx="8943109" cy="4509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0F5B1B-9AE8-42CD-D092-52A700C597DE}"/>
                </a:ext>
              </a:extLst>
            </p:cNvPr>
            <p:cNvSpPr/>
            <p:nvPr/>
          </p:nvSpPr>
          <p:spPr>
            <a:xfrm>
              <a:off x="3537527" y="4073236"/>
              <a:ext cx="905164" cy="9513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8D41F0-1377-9891-4DE3-3299C6407A2F}"/>
                </a:ext>
              </a:extLst>
            </p:cNvPr>
            <p:cNvSpPr/>
            <p:nvPr/>
          </p:nvSpPr>
          <p:spPr>
            <a:xfrm>
              <a:off x="3715327" y="4692650"/>
              <a:ext cx="503113" cy="5287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993DCD-374C-A299-C9D4-2C628FA98F57}"/>
                </a:ext>
              </a:extLst>
            </p:cNvPr>
            <p:cNvSpPr/>
            <p:nvPr/>
          </p:nvSpPr>
          <p:spPr>
            <a:xfrm>
              <a:off x="7911406" y="3429000"/>
              <a:ext cx="1324033" cy="1097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CE56BA-D0A9-D944-D8ED-B799623649DF}"/>
                </a:ext>
              </a:extLst>
            </p:cNvPr>
            <p:cNvSpPr/>
            <p:nvPr/>
          </p:nvSpPr>
          <p:spPr>
            <a:xfrm>
              <a:off x="7171114" y="3859761"/>
              <a:ext cx="578197" cy="1097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E9A003-AC8E-DB92-EDDB-6C8AF5A2DD08}"/>
                </a:ext>
              </a:extLst>
            </p:cNvPr>
            <p:cNvSpPr/>
            <p:nvPr/>
          </p:nvSpPr>
          <p:spPr>
            <a:xfrm>
              <a:off x="7541260" y="4301259"/>
              <a:ext cx="578197" cy="3429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27403E-EAF8-FEFE-E4B2-9E8D21A22B21}"/>
                </a:ext>
              </a:extLst>
            </p:cNvPr>
            <p:cNvSpPr/>
            <p:nvPr/>
          </p:nvSpPr>
          <p:spPr>
            <a:xfrm rot="2642267">
              <a:off x="7396998" y="4472709"/>
              <a:ext cx="578197" cy="3429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E521EE-E9E0-6D91-44A7-F414B2000F2C}"/>
                </a:ext>
              </a:extLst>
            </p:cNvPr>
            <p:cNvSpPr/>
            <p:nvPr/>
          </p:nvSpPr>
          <p:spPr>
            <a:xfrm rot="5400000">
              <a:off x="8974359" y="4278089"/>
              <a:ext cx="862157" cy="6308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90CE9F-3000-8CC6-E158-ECEA0B689C94}"/>
                </a:ext>
              </a:extLst>
            </p:cNvPr>
            <p:cNvSpPr/>
            <p:nvPr/>
          </p:nvSpPr>
          <p:spPr>
            <a:xfrm>
              <a:off x="8810028" y="4277178"/>
              <a:ext cx="381694" cy="316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57FC487-1582-AA47-E2FF-3A2E5F0F18A2}"/>
                </a:ext>
              </a:extLst>
            </p:cNvPr>
            <p:cNvSpPr/>
            <p:nvPr/>
          </p:nvSpPr>
          <p:spPr>
            <a:xfrm>
              <a:off x="7555159" y="4903138"/>
              <a:ext cx="242887" cy="242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DAF10F-5CD1-0DFA-D0D3-A6F1377FDE50}"/>
                </a:ext>
              </a:extLst>
            </p:cNvPr>
            <p:cNvSpPr/>
            <p:nvPr/>
          </p:nvSpPr>
          <p:spPr>
            <a:xfrm>
              <a:off x="8958421" y="4725487"/>
              <a:ext cx="242887" cy="242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3E9DA4-B85E-3730-6631-60B29E7845D2}"/>
                </a:ext>
              </a:extLst>
            </p:cNvPr>
            <p:cNvSpPr/>
            <p:nvPr/>
          </p:nvSpPr>
          <p:spPr>
            <a:xfrm>
              <a:off x="9596087" y="4522715"/>
              <a:ext cx="242887" cy="242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5A04A4-6C17-C34D-D257-39809A000E7C}"/>
                </a:ext>
              </a:extLst>
            </p:cNvPr>
            <p:cNvSpPr/>
            <p:nvPr/>
          </p:nvSpPr>
          <p:spPr>
            <a:xfrm>
              <a:off x="8138024" y="4703372"/>
              <a:ext cx="654017" cy="2428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052" name="Picture 4" descr="Free Soccer Ball Png Transparent, Download Free Soccer Ball Png Transparent  png images, Free ClipArts on Clipart Library">
            <a:extLst>
              <a:ext uri="{FF2B5EF4-FFF2-40B4-BE49-F238E27FC236}">
                <a16:creationId xmlns:a16="http://schemas.microsoft.com/office/drawing/2014/main" id="{5ED82AFB-A2F7-DC81-5DE1-B9739D9C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486" y="4824815"/>
            <a:ext cx="578198" cy="57562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ree Soccer Ball Png Transparent, Download Free Soccer Ball Png Transparent  png images, Free ClipArts on Clipart Library">
            <a:extLst>
              <a:ext uri="{FF2B5EF4-FFF2-40B4-BE49-F238E27FC236}">
                <a16:creationId xmlns:a16="http://schemas.microsoft.com/office/drawing/2014/main" id="{174A4367-6877-7079-FFA5-E644ECA69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52" y="3973281"/>
            <a:ext cx="578198" cy="57562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734565-DDC0-13B9-8034-03D135394671}"/>
              </a:ext>
            </a:extLst>
          </p:cNvPr>
          <p:cNvSpPr txBox="1"/>
          <p:nvPr/>
        </p:nvSpPr>
        <p:spPr>
          <a:xfrm>
            <a:off x="2872740" y="1874520"/>
            <a:ext cx="204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Single Well (SW)</a:t>
            </a:r>
            <a:endParaRPr lang="es-E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B3F27B-8AF8-9E4F-18EE-471B92658D54}"/>
              </a:ext>
            </a:extLst>
          </p:cNvPr>
          <p:cNvSpPr txBox="1"/>
          <p:nvPr/>
        </p:nvSpPr>
        <p:spPr>
          <a:xfrm>
            <a:off x="7423361" y="1867780"/>
            <a:ext cx="204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Double Well (DW)</a:t>
            </a:r>
            <a:endParaRPr lang="es-E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85113-5D79-4C54-4BBE-7D510EC02E3E}"/>
              </a:ext>
            </a:extLst>
          </p:cNvPr>
          <p:cNvSpPr txBox="1"/>
          <p:nvPr/>
        </p:nvSpPr>
        <p:spPr>
          <a:xfrm>
            <a:off x="7169978" y="4472709"/>
            <a:ext cx="61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IN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59CC1F-553E-FC4B-5EAD-36D8553115F4}"/>
              </a:ext>
            </a:extLst>
          </p:cNvPr>
          <p:cNvSpPr txBox="1"/>
          <p:nvPr/>
        </p:nvSpPr>
        <p:spPr>
          <a:xfrm>
            <a:off x="9143102" y="4457489"/>
            <a:ext cx="61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OUT</a:t>
            </a:r>
            <a:endParaRPr lang="es-ES" b="1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D48E57-9805-65B5-B28F-E7B6466E41E4}"/>
              </a:ext>
            </a:extLst>
          </p:cNvPr>
          <p:cNvSpPr txBox="1"/>
          <p:nvPr/>
        </p:nvSpPr>
        <p:spPr>
          <a:xfrm>
            <a:off x="8119456" y="3554722"/>
            <a:ext cx="69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/>
              <a:t>TS</a:t>
            </a:r>
            <a:endParaRPr lang="es-ES" b="1" i="1" dirty="0"/>
          </a:p>
        </p:txBody>
      </p:sp>
    </p:spTree>
    <p:extLst>
      <p:ext uri="{BB962C8B-B14F-4D97-AF65-F5344CB8AC3E}">
        <p14:creationId xmlns:p14="http://schemas.microsoft.com/office/powerpoint/2010/main" val="55914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3565 L -0.00091 0.03565 L 0.00664 0.03009 C 0.00716 0.02963 0.00794 0.0294 0.00846 0.02894 C 0.00937 0.02801 0.01002 0.02639 0.01094 0.02546 C 0.01159 0.025 0.01224 0.02477 0.01289 0.02454 C 0.01549 0.02315 0.01914 0.02199 0.02161 0.02107 C 0.02747 0.01458 0.02474 0.0169 0.02969 0.01343 L 0.03216 0.0088 L -0.02083 0.01551 L 0.04153 -0.00787 L -0.03828 -0.01227 L 0.05286 -0.04097 L 0.02656 0.00671 L -0.00274 0.02894 " pathEditMode="relative" ptsTypes="AAAAAAAAAAAAAAA">
                                      <p:cBhvr>
                                        <p:cTn id="42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2546 L -0.02305 0.05856 L -0.04492 0.0787 L -0.0487 0.11088 L -0.07123 0.12407 L -0.06745 0.15069 L -0.0849 0.16527 " pathEditMode="relative" ptsTypes="AAAAAAA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1527 L -0.00234 0.01527 C 0.00078 0.01967 0.00417 0.02338 0.00703 0.02847 C 0.00807 0.03032 0.00898 0.0324 0.01016 0.03402 C 0.01224 0.03726 0.01445 0.04074 0.01693 0.04305 C 0.01784 0.04375 0.01875 0.04421 0.01953 0.04514 C 0.02135 0.04768 0.02318 0.05046 0.02513 0.05301 C 0.02851 0.05764 0.02669 0.05463 0.02943 0.05972 C 0.02969 0.06064 0.02969 0.06203 0.03008 0.06296 C 0.03164 0.06574 0.03633 0.06643 0.03763 0.06736 C 0.04271 0.07129 0.04036 0.07014 0.04453 0.07176 C 0.04609 0.0699 0.04779 0.06828 0.04948 0.0662 C 0.05052 0.06504 0.0513 0.06157 0.0526 0.0618 C 0.05404 0.06203 0.05469 0.06551 0.05573 0.06736 C 0.05599 0.06921 0.05612 0.07106 0.05638 0.07291 C 0.05729 0.07986 0.05833 0.08055 0.05703 0.0875 C 0.05651 0.08935 0.05573 0.0912 0.05508 0.09305 C 0.05417 0.0993 0.05364 0.10162 0.05508 0.10972 C 0.05534 0.11088 0.05638 0.11018 0.05703 0.11088 C 0.05768 0.11134 0.0582 0.11226 0.05885 0.11296 C 0.06367 0.11782 0.05898 0.1118 0.06445 0.11967 C 0.0651 0.12152 0.06575 0.12338 0.06641 0.12523 C 0.0668 0.12639 0.06732 0.12731 0.06758 0.12847 C 0.06888 0.1331 0.06732 0.1331 0.0707 0.1375 C 0.07266 0.13981 0.07695 0.14305 0.07695 0.14305 C 0.07721 0.14444 0.07721 0.14606 0.0776 0.14745 C 0.08164 0.15995 0.07747 0.14097 0.08073 0.15532 C 0.08125 0.1574 0.08203 0.16203 0.08203 0.16203 " pathEditMode="relative" ptsTypes="AAAAAAAAAAAAAAAAAAAAAAAAAAAA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0DF61-1799-E494-72F3-244F282DD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274" y="331071"/>
            <a:ext cx="6455572" cy="485584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dirty="0"/>
              <a:t>Combining potentials to create features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243C-6AB5-721B-D32B-48A3D50392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9C68F6-ECD8-474A-B6F7-318079570032}" type="datetimeFigureOut">
              <a:rPr lang="es-ES" smtClean="0"/>
              <a:pPr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44606-B59F-842B-B025-4E23FC82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Pedro J. Buigues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8395B-E860-7972-7BFB-06F97A12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5B0C22-5F0B-4CB7-82F7-87B6EC2AA216}" type="slidenum">
              <a:rPr lang="es-ES" smtClean="0"/>
              <a:pPr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30161-8820-F2D6-923D-489578C3B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/>
          <a:stretch>
            <a:fillRect/>
          </a:stretch>
        </p:blipFill>
        <p:spPr>
          <a:xfrm>
            <a:off x="1468923" y="1510410"/>
            <a:ext cx="8759871" cy="48791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B0E1C-74A2-DF8B-AF9A-AC0A07BA1ED7}"/>
                  </a:ext>
                </a:extLst>
              </p:cNvPr>
              <p:cNvSpPr txBox="1"/>
              <p:nvPr/>
            </p:nvSpPr>
            <p:spPr>
              <a:xfrm>
                <a:off x="3484257" y="722199"/>
                <a:ext cx="4572000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𝑓𝑒𝑎𝑡𝑢𝑟𝑒</m:t>
                          </m:r>
                        </m:sub>
                      </m:sSub>
                      <m:r>
                        <a:rPr lang="en-GB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𝑝𝑜𝑡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GB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𝑝𝑜𝑡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B0E1C-74A2-DF8B-AF9A-AC0A07BA1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257" y="722199"/>
                <a:ext cx="4572000" cy="491288"/>
              </a:xfrm>
              <a:prstGeom prst="rect">
                <a:avLst/>
              </a:prstGeom>
              <a:blipFill>
                <a:blip r:embed="rId3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Free Soccer Ball Png Transparent, Download Free Soccer Ball Png Transparent  png images, Free ClipArts on Clipart Library">
            <a:extLst>
              <a:ext uri="{FF2B5EF4-FFF2-40B4-BE49-F238E27FC236}">
                <a16:creationId xmlns:a16="http://schemas.microsoft.com/office/drawing/2014/main" id="{3DA3C06B-574B-EA5B-EF42-72D67813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502" y="1700615"/>
            <a:ext cx="366755" cy="365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Soccer Ball Png Transparent, Download Free Soccer Ball Png Transparent  png images, Free ClipArts on Clipart Library">
            <a:extLst>
              <a:ext uri="{FF2B5EF4-FFF2-40B4-BE49-F238E27FC236}">
                <a16:creationId xmlns:a16="http://schemas.microsoft.com/office/drawing/2014/main" id="{7FAE4949-401A-D77C-3ABA-56149AC8D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38" y="1700615"/>
            <a:ext cx="366755" cy="365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occer Ball Png Transparent, Download Free Soccer Ball Png Transparent  png images, Free ClipArts on Clipart Library">
            <a:extLst>
              <a:ext uri="{FF2B5EF4-FFF2-40B4-BE49-F238E27FC236}">
                <a16:creationId xmlns:a16="http://schemas.microsoft.com/office/drawing/2014/main" id="{F37C2FCB-79B2-230E-8349-BE3463A4A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974" y="1700615"/>
            <a:ext cx="366755" cy="3651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58F018-1CC4-0EE8-5C1A-FBE3029BB51B}"/>
              </a:ext>
            </a:extLst>
          </p:cNvPr>
          <p:cNvSpPr txBox="1"/>
          <p:nvPr/>
        </p:nvSpPr>
        <p:spPr>
          <a:xfrm>
            <a:off x="2657274" y="1236181"/>
            <a:ext cx="14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DW*</a:t>
            </a:r>
            <a:endParaRPr lang="es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630F5D-A11B-A37F-0EF2-8F1462F03DB9}"/>
              </a:ext>
            </a:extLst>
          </p:cNvPr>
          <p:cNvSpPr txBox="1"/>
          <p:nvPr/>
        </p:nvSpPr>
        <p:spPr>
          <a:xfrm>
            <a:off x="5360670" y="1236181"/>
            <a:ext cx="14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SW + DW*</a:t>
            </a:r>
            <a:endParaRPr lang="es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2D8F60-B725-55CD-0A56-C4C09FE6FF6B}"/>
              </a:ext>
            </a:extLst>
          </p:cNvPr>
          <p:cNvSpPr txBox="1"/>
          <p:nvPr/>
        </p:nvSpPr>
        <p:spPr>
          <a:xfrm>
            <a:off x="8153400" y="1236181"/>
            <a:ext cx="147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DW + DW*</a:t>
            </a:r>
            <a:endParaRPr lang="es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40133-0316-9FB1-532F-6E462274F93B}"/>
              </a:ext>
            </a:extLst>
          </p:cNvPr>
          <p:cNvSpPr txBox="1"/>
          <p:nvPr/>
        </p:nvSpPr>
        <p:spPr>
          <a:xfrm rot="16200000">
            <a:off x="483383" y="1705823"/>
            <a:ext cx="1047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ML </a:t>
            </a:r>
            <a:r>
              <a:rPr lang="en-GB" b="1" dirty="0" err="1"/>
              <a:t>Analyzed</a:t>
            </a:r>
            <a:r>
              <a:rPr lang="en-GB" b="1" dirty="0"/>
              <a:t> Region</a:t>
            </a:r>
            <a:endParaRPr lang="es-ES" b="1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B65322A-4A5D-DB3B-1B44-F99514E8B7F8}"/>
              </a:ext>
            </a:extLst>
          </p:cNvPr>
          <p:cNvSpPr/>
          <p:nvPr/>
        </p:nvSpPr>
        <p:spPr>
          <a:xfrm>
            <a:off x="1504426" y="1984926"/>
            <a:ext cx="438360" cy="365125"/>
          </a:xfrm>
          <a:prstGeom prst="rightArrow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869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324 L 0.00052 0.00324 C 0.00104 0.0169 0.00183 0.01458 0.00052 0.02315 C 0.00026 0.0243 0.00026 0.02546 -0.00013 0.02639 C -0.00078 0.02777 -0.00182 0.0287 -0.0026 0.02986 C -0.00221 0.03102 -0.00169 0.03194 -0.00143 0.0331 C -0.00065 0.03634 0.00052 0.04305 0.00052 0.04305 C -0.00052 0.04398 -0.00156 0.04467 -0.0026 0.04537 C -0.00364 0.04583 -0.00481 0.04583 -0.00573 0.04652 C -0.00664 0.04699 -0.00742 0.04791 -0.0082 0.04861 C -0.00781 0.05046 -0.00742 0.05231 -0.00703 0.05416 C -0.00677 0.05532 -0.00638 0.05648 -0.00638 0.05764 C -0.00638 0.06088 -0.00612 0.06458 -0.00703 0.06759 C -0.00755 0.06944 -0.00898 0.07037 -0.01015 0.07083 C -0.01198 0.07176 -0.01393 0.07176 -0.01575 0.07199 C -0.01679 0.07268 -0.01784 0.07361 -0.01888 0.0743 C -0.01953 0.07453 -0.0207 0.07407 -0.0207 0.07546 C -0.02083 0.07801 -0.0194 0.09305 -0.01888 0.09861 C -0.02018 0.10139 -0.02109 0.1044 -0.02265 0.10648 C -0.0233 0.10717 -0.02773 0.10995 -0.02955 0.11088 C -0.02903 0.11342 -0.02786 0.11597 -0.02825 0.11875 C -0.02981 0.12916 -0.03463 0.12916 -0.03945 0.13102 C -0.0414 0.13148 -0.04323 0.13171 -0.04518 0.13194 C -0.04635 0.13287 -0.04778 0.13287 -0.04882 0.13426 C -0.05026 0.13611 -0.05052 0.14328 -0.05078 0.14537 C -0.05013 0.14652 -0.04882 0.14722 -0.04882 0.14861 C -0.04935 0.15764 -0.05208 0.16065 -0.05638 0.16319 C -0.05794 0.16412 -0.05976 0.16389 -0.06132 0.16435 C -0.06263 0.16527 -0.06419 0.16574 -0.0651 0.16759 C -0.06614 0.16967 -0.06653 0.17268 -0.06705 0.17546 C -0.06757 0.17893 -0.06679 0.18356 -0.06823 0.18657 C -0.07083 0.19166 -0.07825 0.19768 -0.07825 0.19768 C -0.07929 0.20023 -0.0806 0.20254 -0.08138 0.20532 C -0.0819 0.2074 -0.08164 0.20972 -0.08203 0.21203 C -0.08294 0.21898 -0.08346 0.22639 -0.08515 0.2331 C -0.0858 0.23611 -0.08763 0.2375 -0.0888 0.23981 C -0.08958 0.2412 -0.0901 0.24282 -0.09075 0.24421 C -0.09205 0.26458 -0.09075 0.24282 -0.09192 0.2699 C -0.09218 0.27361 -0.09244 0.27708 -0.09257 0.28102 C -0.09297 0.28842 -0.09297 0.29676 -0.09388 0.30416 C -0.09414 0.30717 -0.09466 0.31018 -0.09505 0.31319 C -0.09531 0.31805 -0.09583 0.32268 -0.0957 0.32754 C -0.09557 0.33356 -0.09466 0.34213 -0.09388 0.34861 C -0.09271 0.37824 -0.09323 0.35486 -0.09453 0.40092 C -0.09479 0.41157 -0.09466 0.42245 -0.09505 0.4331 C -0.09557 0.4419 -0.09687 0.44074 -0.097 0.44861 C -0.09713 0.47615 -0.097 0.50347 -0.097 0.53102 " pathEditMode="relative" ptsTypes="AAAAAAAAAAAAAAAAAAAAAAAAAAAAAAAAAAAAAAAAAAAAAAA">
                                      <p:cBhvr>
                                        <p:cTn id="6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-0.00116 L 0.00573 -0.00116 C 0.00534 0.00578 0.00456 0.01273 0.00456 0.0199 C 0.00456 0.02291 0.00638 0.02592 0.00573 0.0287 C 0.0056 0.02963 -0.00026 0.03379 -0.00104 0.03426 C -0.00026 0.03565 0.00195 0.03703 0.00143 0.03865 C 0.00013 0.04236 -0.0026 0.04352 -0.00482 0.04537 C -0.0056 0.04606 -0.0082 0.04652 -0.00729 0.04652 C -0.00091 0.04652 0.0056 0.04583 0.01198 0.04537 C 0.01081 0.04722 0.00977 0.05 0.00833 0.05092 C 0.00469 0.05301 0.00078 0.05301 -0.00299 0.05416 C -0.00482 0.05486 -0.00664 0.05578 -0.00859 0.05648 C -0.00351 0.05856 0.00091 0.05995 0.00573 0.06319 C 0.00664 0.06365 0.00742 0.06458 0.00833 0.06527 C 0.00729 0.0669 0.00638 0.06921 0.00521 0.0699 C -0.0138 0.07986 -0.00404 0.06875 -0.01042 0.07639 C 0.00794 0.07893 0.00182 0.07407 0.00951 0.08102 C 0.00977 0.08287 0.01094 0.08518 0.01016 0.08657 C 0.00508 0.09629 -0.00065 0.09745 -0.00729 0.10092 L 0.00013 0.10208 C 0.00365 0.10254 0.00729 0.10231 0.01081 0.10324 C 0.01419 0.10416 0.02083 0.10764 0.02083 0.10764 C 0.0168 0.10902 0.01289 0.1118 0.00885 0.11203 C 0.003 0.11227 -0.00273 0.1074 -0.00859 0.10879 C -0.01185 0.10949 -0.01445 0.11458 -0.01732 0.11759 C -0.0181 0.1199 -0.02109 0.12291 -0.01979 0.1243 C -0.01693 0.12731 -0.01315 0.12477 -0.00976 0.12546 C -0.00794 0.12569 -0.00612 0.12685 -0.00417 0.12754 C -0.00378 0.1287 -0.00247 0.12986 -0.00299 0.13102 C -0.00625 0.13889 -0.01445 0.13773 -0.01862 0.13865 C -0.02865 0.14583 -0.01562 0.13449 -0.01914 0.14652 C -0.02226 0.15671 -0.02799 0.15995 -0.03294 0.16527 C -0.03385 0.16643 -0.03463 0.16759 -0.03542 0.16875 C -0.03568 0.17014 -0.03607 0.17152 -0.03607 0.17315 C -0.03594 0.17754 -0.03437 0.18194 -0.03476 0.18657 C -0.03737 0.21018 -0.03919 0.2037 -0.04414 0.2199 C -0.04596 0.22569 -0.04687 0.2324 -0.04792 0.23865 C -0.04896 0.25393 -0.04948 0.26921 -0.05104 0.28426 C -0.05208 0.29467 -0.05469 0.30277 -0.05729 0.31203 C -0.0569 0.32129 -0.05677 0.33055 -0.05599 0.33981 C -0.05247 0.38796 -0.05547 0.31227 -0.05351 0.3743 C -0.05417 0.38055 -0.05508 0.3868 -0.05547 0.39305 C -0.05612 0.40602 -0.05625 0.41898 -0.05664 0.43194 C -0.05677 0.4368 -0.0569 0.44166 -0.05729 0.44652 C -0.05755 0.45092 -0.05807 0.45532 -0.05846 0.45972 C -0.05833 0.46574 -0.05833 0.47152 -0.05794 0.47754 C -0.05768 0.48032 -0.05586 0.49328 -0.05547 0.49652 C -0.05469 0.52523 -0.05482 0.51412 -0.05482 0.52986 " pathEditMode="relative" ptsTypes="AAAAAAAAAAAAAAAAAAAAAAAAAAAAAAAAAAAAAAAAAAAAAAAA">
                                      <p:cBhvr>
                                        <p:cTn id="6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0.0044 L 0.00365 0.0044 C 0.00339 0.00764 0.00313 0.01088 0.003 0.01435 C 0.00261 0.02245 0.00287 0.03055 0.00235 0.03865 C 0.00222 0.04074 0.00144 0.04236 0.00104 0.04421 C 0.00091 0.04537 0.00078 0.04652 0.00052 0.04768 C -0.00026 0.05 -0.00143 0.05185 -0.00208 0.05416 C -0.00247 0.05602 -0.00299 0.05787 -0.00325 0.05972 C -0.00416 0.06481 -0.00351 0.06458 -0.00455 0.06875 C -0.00521 0.07106 -0.00729 0.0787 -0.00833 0.08102 C -0.00898 0.08264 -0.00989 0.08379 -0.0108 0.08541 C -0.01132 0.08842 -0.01159 0.09051 -0.01263 0.09305 C -0.01341 0.09514 -0.01432 0.09676 -0.0151 0.09861 C -0.01718 0.1037 -0.01536 0.10069 -0.01823 0.10416 L -0.022 0.11435 C -0.02239 0.11527 -0.02278 0.11666 -0.0233 0.11759 C -0.02396 0.11875 -0.02461 0.11967 -0.02513 0.12083 C -0.02565 0.12199 -0.02591 0.12315 -0.02643 0.1243 C -0.02695 0.12546 -0.02773 0.12639 -0.02825 0.12754 C -0.02916 0.1294 -0.02981 0.13148 -0.03073 0.1331 C -0.03164 0.13472 -0.03424 0.1368 -0.03515 0.1375 C -0.0358 0.13912 -0.03646 0.14051 -0.03698 0.14213 C -0.0375 0.14305 -0.03776 0.14444 -0.03828 0.14537 C -0.04323 0.15416 -0.03919 0.14027 -0.04583 0.15972 C -0.04635 0.16157 -0.04674 0.16389 -0.04765 0.16527 C -0.04856 0.16666 -0.04974 0.16666 -0.05078 0.16759 C -0.05377 0.17014 -0.05195 0.16967 -0.05455 0.1743 C -0.05507 0.17523 -0.05586 0.17569 -0.05638 0.17639 C -0.05859 0.17986 -0.0595 0.18171 -0.0608 0.18657 C -0.06289 0.19398 -0.06067 0.19051 -0.06393 0.19421 C -0.06497 0.19907 -0.06497 0.20509 -0.06705 0.20879 C -0.07044 0.21458 -0.06836 0.21088 -0.07265 0.22083 C -0.0733 0.22245 -0.07369 0.2243 -0.07448 0.22546 C -0.07539 0.22639 -0.07617 0.22777 -0.07708 0.2287 C -0.07786 0.22963 -0.07877 0.22986 -0.07955 0.23102 C -0.08047 0.23217 -0.08125 0.23379 -0.08203 0.23541 C -0.0845 0.24629 -0.08164 0.23541 -0.08646 0.24768 C -0.08737 0.25 -0.08802 0.25277 -0.08893 0.25532 C -0.08906 0.25717 -0.08932 0.25902 -0.08958 0.26088 C -0.08984 0.26319 -0.09101 0.26805 -0.0914 0.2699 C -0.09179 0.28356 -0.09271 0.30764 -0.09271 0.31967 C -0.09271 0.40602 -0.09388 0.38333 -0.0914 0.42315 C -0.09062 0.4493 -0.09023 0.45463 -0.0914 0.48541 C -0.09153 0.48796 -0.09257 0.49051 -0.09271 0.49305 C -0.09323 0.50902 -0.0931 0.525 -0.09323 0.54097 " pathEditMode="relative" ptsTypes="AAAAAAAAAAAAAAAAAAAAAAAAAAAAAAAAAAAAAAAAAAAAA">
                                      <p:cBhvr>
                                        <p:cTn id="6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0.00787 L -0.00195 -0.00787 C -0.00091 -0.00348 0.00013 0.00092 0.00118 0.00532 C 0.00144 0.00671 0.00144 0.00833 0.0017 0.00972 C 0.00209 0.01134 0.00261 0.01273 0.003 0.01435 C 0.00339 0.01597 0.00378 0.01782 0.0043 0.0199 C 0.00443 0.02083 0.00469 0.02199 0.00482 0.02315 C 0.00534 0.02615 0.00547 0.02916 0.00612 0.03194 C 0.00834 0.04328 0.00703 0.03495 0.0099 0.04213 C 0.01237 0.04815 0.0099 0.04514 0.01237 0.05208 C 0.01289 0.05347 0.01368 0.05416 0.0142 0.05532 C 0.01498 0.05717 0.01537 0.05926 0.01615 0.06088 C 0.01706 0.06273 0.01836 0.06365 0.01927 0.06527 C 0.01993 0.06666 0.02045 0.06852 0.0211 0.0699 C 0.02396 0.07569 0.02331 0.07315 0.0267 0.0787 C 0.02878 0.08194 0.03216 0.08842 0.0336 0.09213 C 0.03542 0.09629 0.03868 0.10532 0.03868 0.10532 C 0.04024 0.11527 0.04011 0.11319 0.04115 0.12546 C 0.04115 0.12569 0.04154 0.13518 0.04232 0.1375 C 0.04401 0.14213 0.04662 0.14282 0.04922 0.14537 C 0.05261 0.14884 0.05964 0.15879 0.0612 0.16203 C 0.07383 0.19097 0.05886 0.15532 0.06797 0.18102 C 0.07032 0.1875 0.07357 0.19282 0.07552 0.19977 C 0.07618 0.20208 0.07683 0.20416 0.07735 0.20648 C 0.07813 0.20949 0.07852 0.2125 0.0793 0.21527 C 0.08034 0.21921 0.0819 0.22268 0.08308 0.22639 C 0.08438 0.23078 0.08581 0.23518 0.08672 0.23981 C 0.08894 0.25023 0.08907 0.25 0.09115 0.26203 C 0.0918 0.26574 0.09245 0.26944 0.09297 0.27315 C 0.09414 0.28102 0.09506 0.28865 0.09623 0.29652 C 0.09675 0.30092 0.0974 0.30532 0.09805 0.30995 L 0.09935 0.31875 C 0.10052 0.3456 0.10065 0.34051 0.0987 0.3831 C 0.09818 0.39328 0.09753 0.40347 0.09623 0.41319 C 0.09558 0.41759 0.09479 0.42199 0.09427 0.42662 C 0.09297 0.43657 0.09271 0.44143 0.0918 0.45208 C 0.09245 0.46504 0.09284 0.47801 0.09362 0.49097 C 0.09414 0.49861 0.0944 0.49838 0.09623 0.50324 C 0.09688 0.50972 0.09779 0.51643 0.09805 0.52315 C 0.09818 0.52662 0.09805 0.52986 0.09805 0.53333 " pathEditMode="relative" ptsTypes="AAAAAAAAAAAAAAAAAAAAAAAAAAAAAAAAAAAAAAAA">
                                      <p:cBhvr>
                                        <p:cTn id="7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6 0.01435 L 0.00326 0.01435 C -0.00208 0.02546 -0.00703 0.02639 -0.00039 0.03541 C 0.00026 0.03634 0.00117 0.03611 0.00208 0.03657 C 0.00274 0.03727 0.00326 0.03796 0.00391 0.03865 C 0.00469 0.03958 0.00599 0.03958 0.00638 0.04097 C 0.00703 0.04282 0.0069 0.04537 0.00703 0.04768 C 0.00534 0.04861 0.00378 0.05 0.00208 0.05092 C 0.00078 0.05162 -0.00052 0.05115 -0.00169 0.05208 C -0.00247 0.05254 -0.00299 0.05416 -0.00351 0.05532 C -0.00234 0.05694 -0.00117 0.05879 0.00013 0.05972 C 0.01198 0.06921 0.00378 0.06157 0.01081 0.06527 C 0.02253 0.07152 0.00677 0.06435 0.01641 0.06875 C 0.01641 0.06875 0.01992 0.07662 0.01953 0.07754 C 0.01862 0.07986 0.01654 0.07963 0.0151 0.08102 C 0.01406 0.08194 0.01302 0.0831 0.01198 0.08426 C 0.01263 0.0868 0.01302 0.08958 0.01393 0.09213 C 0.01458 0.09375 0.01576 0.09467 0.01641 0.09652 C 0.01693 0.09768 0.0168 0.09953 0.01706 0.10092 C 0.01719 0.10208 0.01745 0.10324 0.01771 0.10416 C 0.01615 0.10648 0.01497 0.10902 0.01328 0.11088 C 0.01055 0.11389 0.00456 0.11875 0.00456 0.11875 L 0.01146 0.1199 C 0.01458 0.12014 0.01771 0.1199 0.02083 0.12083 C 0.02331 0.12176 0.02578 0.12384 0.02826 0.12546 C 0.03229 0.1324 0.02995 0.12708 0.03268 0.14421 C 0.03307 0.14676 0.03268 0.15046 0.03385 0.15208 C 0.03555 0.15416 0.03711 0.15694 0.03893 0.15879 C 0.03958 0.15949 0.0405 0.15949 0.04141 0.15972 C 0.0418 0.1669 0.04141 0.17407 0.04258 0.18102 C 0.0444 0.19097 0.05013 0.20972 0.05013 0.20972 C 0.05052 0.21319 0.05091 0.21643 0.05143 0.2199 C 0.05169 0.22199 0.05234 0.2243 0.0526 0.22639 C 0.053 0.22986 0.053 0.2331 0.05326 0.23657 C 0.05365 0.24166 0.05404 0.24676 0.05456 0.25208 C 0.0543 0.29537 0.05417 0.33865 0.05391 0.38217 C 0.05378 0.39143 0.05339 0.40069 0.05326 0.40995 C 0.053 0.42199 0.05287 0.43426 0.0526 0.44652 C 0.05391 0.53727 0.04635 0.50972 0.05456 0.53889 " pathEditMode="relative" ptsTypes="AAAAAAAAAAAAAAAAAAAAAAAAAAAAAAAAAAAAAAA">
                                      <p:cBhvr>
                                        <p:cTn id="7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0.02777 L 0.00247 0.02777 C -0.00065 0.02847 -0.00443 0.02662 -0.0069 0.02986 C -0.0086 0.03217 -0.00781 0.03727 -0.00755 0.04097 C -0.00703 0.04884 -0.00521 0.04768 -0.00196 0.05 C -0.00091 0.05046 0.00013 0.05139 0.00117 0.05208 C 0.00182 0.0537 0.00221 0.05555 0.00312 0.05648 C 0.00416 0.05787 0.0069 0.05879 0.0069 0.05879 C 0.00729 0.06018 0.0082 0.06157 0.00807 0.06319 C 0.00768 0.06852 0.00182 0.07106 0.00065 0.07222 C 2.08333E-6 0.07361 -0.00078 0.075 -0.0013 0.07662 C -0.00248 0.08078 -0.00222 0.08796 0.00117 0.08981 C 0.00625 0.09259 0.01159 0.09074 0.01679 0.09097 C 0.01732 0.09398 0.01914 0.09745 0.0181 0.1 C 0.01588 0.10486 0.01198 0.10648 0.00872 0.10879 C 0.00534 0.11134 0.00156 0.11227 -0.00196 0.11435 C -0.00404 0.11551 -0.00612 0.11736 -0.00821 0.11875 C -0.01055 0.12222 -0.01289 0.125 -0.01446 0.12986 C -0.01485 0.13125 -0.01485 0.13287 -0.01498 0.13426 C -0.00651 0.13865 -0.01237 0.13634 0.00182 0.13773 C 0.03594 0.14097 0.025 0.13958 0.04375 0.14213 C 0.04544 0.14282 0.04713 0.14305 0.0487 0.14444 C 0.05013 0.1456 0.05039 0.15139 0.05065 0.15324 C 0.04974 0.15648 0.04961 0.16065 0.04804 0.16319 C 0.04622 0.1662 0.04362 0.16759 0.04127 0.16875 C 0.03346 0.17268 0.02604 0.17245 0.0181 0.17315 C 0.01627 0.1743 0.0112 0.17384 0.0125 0.17662 C 0.01588 0.18356 0.02148 0.18611 0.02617 0.18981 C 0.03502 0.19652 0.05312 0.20764 0.05312 0.20764 C 0.05325 0.20949 0.05351 0.21134 0.05377 0.21319 C 0.0539 0.21574 0.05403 0.21852 0.05429 0.22106 C 0.05508 0.22662 0.05521 0.23264 0.0569 0.23773 C 0.06224 0.25393 0.06484 0.25 0.07057 0.26203 C 0.07278 0.26666 0.07448 0.27176 0.07617 0.27662 C 0.07799 0.28125 0.07969 0.28611 0.08125 0.29097 C 0.08385 0.2993 0.08307 0.30115 0.08502 0.31111 C 0.08711 0.32176 0.08893 0.32916 0.09127 0.33889 C 0.0914 0.34097 0.09166 0.34328 0.09179 0.34537 C 0.09206 0.34791 0.09219 0.35069 0.09245 0.35324 C 0.0931 0.35833 0.09375 0.36365 0.0944 0.36875 C 0.09401 0.37546 0.09179 0.40486 0.09179 0.41551 C 0.09179 0.43796 0.09206 0.46065 0.09245 0.48333 C 0.09284 0.4993 0.09349 0.50902 0.0944 0.52315 L 0.09505 0.54444 " pathEditMode="relative" ptsTypes="AAAAAAAAAAAAAAAAAAAAAAAAAAAAAAAAAAAAAAAAAAAA">
                                      <p:cBhvr>
                                        <p:cTn id="7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2C13D5-E44E-6520-3FB0-498498D9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Enhanced Sampling Workshop, London, 19-20/12/22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84A93-3D55-8D3A-4183-C78339D89A3F}"/>
              </a:ext>
            </a:extLst>
          </p:cNvPr>
          <p:cNvSpPr txBox="1"/>
          <p:nvPr/>
        </p:nvSpPr>
        <p:spPr>
          <a:xfrm>
            <a:off x="2557096" y="448408"/>
            <a:ext cx="7077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ML models we will use to forecast the outcome</a:t>
            </a:r>
            <a:endParaRPr lang="es-E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6F465-72D9-ACAF-DAC6-B0F4D99D4762}"/>
              </a:ext>
            </a:extLst>
          </p:cNvPr>
          <p:cNvSpPr txBox="1"/>
          <p:nvPr/>
        </p:nvSpPr>
        <p:spPr>
          <a:xfrm>
            <a:off x="3732355" y="1002963"/>
            <a:ext cx="453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Outcome == Final State (IN/OUT)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ym typeface="Wingdings" panose="05000000000000000000" pitchFamily="2" charset="2"/>
              </a:rPr>
              <a:t>Classifiers</a:t>
            </a:r>
            <a:endParaRPr lang="es-ES" b="1" dirty="0"/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D3F6D8BC-8156-1B32-3A0F-BFC5C4246FD6}"/>
              </a:ext>
            </a:extLst>
          </p:cNvPr>
          <p:cNvSpPr/>
          <p:nvPr/>
        </p:nvSpPr>
        <p:spPr>
          <a:xfrm>
            <a:off x="280636" y="1507858"/>
            <a:ext cx="4552920" cy="14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GB" sz="2000" b="1" spc="-1" dirty="0">
                <a:solidFill>
                  <a:srgbClr val="000000"/>
                </a:solidFill>
                <a:latin typeface="Calibri"/>
              </a:rPr>
              <a:t>Multi-Layer Perceptron Classifier (MLP)</a:t>
            </a:r>
            <a:r>
              <a:rPr lang="en-GB" sz="2000" spc="-1" dirty="0">
                <a:solidFill>
                  <a:srgbClr val="000000"/>
                </a:solidFill>
                <a:latin typeface="Calibri"/>
              </a:rPr>
              <a:t>:</a:t>
            </a:r>
            <a:endParaRPr lang="en-GB" sz="2000" spc="-1" dirty="0">
              <a:latin typeface="Arial"/>
            </a:endParaRPr>
          </a:p>
          <a:p>
            <a:pPr marL="743040" lvl="1" indent="-285480" algn="just">
              <a:buClr>
                <a:srgbClr val="000000"/>
              </a:buClr>
              <a:buFont typeface="StarSymbol"/>
              <a:buChar char="-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100 Hidden Nodes </a:t>
            </a:r>
            <a:endParaRPr lang="en-GB" sz="2000" spc="-1" dirty="0">
              <a:latin typeface="Arial"/>
            </a:endParaRPr>
          </a:p>
          <a:p>
            <a:pPr marL="743040" lvl="1" indent="-285480" algn="just">
              <a:buClr>
                <a:srgbClr val="000000"/>
              </a:buClr>
              <a:buFont typeface="StarSymbol"/>
              <a:buChar char="-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Adam Solver (Optimizer) </a:t>
            </a:r>
            <a:endParaRPr lang="en-GB" sz="2000" spc="-1" dirty="0">
              <a:latin typeface="Arial"/>
            </a:endParaRPr>
          </a:p>
          <a:p>
            <a:pPr marL="743040" lvl="1" indent="-285480" algn="just">
              <a:buClr>
                <a:srgbClr val="000000"/>
              </a:buClr>
              <a:buFont typeface="StarSymbol"/>
              <a:buChar char="-"/>
            </a:pPr>
            <a:r>
              <a:rPr lang="en-GB" sz="2000" spc="-1" dirty="0" err="1">
                <a:solidFill>
                  <a:srgbClr val="000000"/>
                </a:solidFill>
                <a:latin typeface="Calibri"/>
              </a:rPr>
              <a:t>ReLu</a:t>
            </a:r>
            <a:r>
              <a:rPr lang="en-GB" sz="2000" spc="-1" dirty="0">
                <a:solidFill>
                  <a:srgbClr val="000000"/>
                </a:solidFill>
                <a:latin typeface="Calibri"/>
              </a:rPr>
              <a:t> Activation Function</a:t>
            </a:r>
            <a:endParaRPr lang="en-GB" sz="2000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GB" sz="2000" spc="-1" dirty="0">
              <a:latin typeface="Arial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CB6CC045-AC2D-05BD-9AB0-ACCB993EA2FF}"/>
              </a:ext>
            </a:extLst>
          </p:cNvPr>
          <p:cNvSpPr/>
          <p:nvPr/>
        </p:nvSpPr>
        <p:spPr>
          <a:xfrm>
            <a:off x="7044531" y="1507858"/>
            <a:ext cx="4552920" cy="13688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en-GB" sz="2000" b="1" spc="-1" dirty="0">
                <a:solidFill>
                  <a:srgbClr val="000000"/>
                </a:solidFill>
                <a:latin typeface="Calibri"/>
              </a:rPr>
              <a:t>Gradient Boosting Decision Tree (GBDT):</a:t>
            </a:r>
            <a:endParaRPr lang="en-GB" sz="2000" b="1" spc="-1" dirty="0">
              <a:latin typeface="Arial"/>
            </a:endParaRPr>
          </a:p>
          <a:p>
            <a:pPr marL="743040" lvl="1" indent="-285480" algn="just">
              <a:buClr>
                <a:srgbClr val="000000"/>
              </a:buClr>
              <a:buFont typeface="StarSymbol"/>
              <a:buChar char="-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500 Decision stumps</a:t>
            </a:r>
          </a:p>
          <a:p>
            <a:pPr marL="743040" lvl="1" indent="-285480" algn="just">
              <a:buClr>
                <a:srgbClr val="000000"/>
              </a:buClr>
              <a:buFont typeface="StarSymbol"/>
              <a:buChar char="-"/>
            </a:pPr>
            <a:r>
              <a:rPr lang="en-GB" sz="2000" spc="-1" dirty="0">
                <a:solidFill>
                  <a:srgbClr val="000000"/>
                </a:solidFill>
                <a:latin typeface="Calibri"/>
              </a:rPr>
              <a:t>Logistic function minimized </a:t>
            </a:r>
            <a:endParaRPr lang="en-GB" sz="2000" spc="-1" dirty="0">
              <a:latin typeface="Arial"/>
            </a:endParaRPr>
          </a:p>
          <a:p>
            <a:pPr marL="743040" lvl="1" indent="-285480" algn="just">
              <a:buClr>
                <a:srgbClr val="000000"/>
              </a:buClr>
              <a:buFont typeface="StarSymbol"/>
              <a:buChar char="-"/>
            </a:pPr>
            <a:r>
              <a:rPr lang="en-GB" sz="2000" spc="-1" dirty="0"/>
              <a:t>MSE error for splitting</a:t>
            </a:r>
          </a:p>
          <a:p>
            <a:pPr algn="just">
              <a:lnSpc>
                <a:spcPct val="100000"/>
              </a:lnSpc>
            </a:pPr>
            <a:endParaRPr lang="en-GB" sz="2000" spc="-1" dirty="0">
              <a:latin typeface="Arial"/>
            </a:endParaRPr>
          </a:p>
        </p:txBody>
      </p:sp>
      <p:pic>
        <p:nvPicPr>
          <p:cNvPr id="3074" name="Picture 2" descr="How to Train a Multilayer Perceptron Neural Network - Technical Articles">
            <a:extLst>
              <a:ext uri="{FF2B5EF4-FFF2-40B4-BE49-F238E27FC236}">
                <a16:creationId xmlns:a16="http://schemas.microsoft.com/office/drawing/2014/main" id="{69ACAB3B-7DE9-A8C0-D453-13CED356E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7" y="2969098"/>
            <a:ext cx="4827173" cy="330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7D6555-FFDE-337F-8F29-F7F8860982AD}"/>
              </a:ext>
            </a:extLst>
          </p:cNvPr>
          <p:cNvSpPr txBox="1"/>
          <p:nvPr/>
        </p:nvSpPr>
        <p:spPr>
          <a:xfrm>
            <a:off x="4173011" y="3811501"/>
            <a:ext cx="66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IN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BBA60-1A75-C231-12DF-163B8A8256DB}"/>
              </a:ext>
            </a:extLst>
          </p:cNvPr>
          <p:cNvSpPr txBox="1"/>
          <p:nvPr/>
        </p:nvSpPr>
        <p:spPr>
          <a:xfrm>
            <a:off x="4173010" y="4549166"/>
            <a:ext cx="66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</a:rPr>
              <a:t>OUT</a:t>
            </a:r>
            <a:endParaRPr lang="es-ES" b="1" dirty="0">
              <a:solidFill>
                <a:srgbClr val="0070C0"/>
              </a:solidFill>
            </a:endParaRPr>
          </a:p>
        </p:txBody>
      </p:sp>
      <p:pic>
        <p:nvPicPr>
          <p:cNvPr id="3076" name="Picture 4" descr="Gradient Boosting Trees for Classification: A Beginner's Guide | by  Aratrika Pal | The Startup | Medium">
            <a:extLst>
              <a:ext uri="{FF2B5EF4-FFF2-40B4-BE49-F238E27FC236}">
                <a16:creationId xmlns:a16="http://schemas.microsoft.com/office/drawing/2014/main" id="{C6393933-2E41-8CB2-7061-E99D38E2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948" y="3444255"/>
            <a:ext cx="3223846" cy="234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7DF2B6-D1E6-F502-EC34-34704B009C82}"/>
              </a:ext>
            </a:extLst>
          </p:cNvPr>
          <p:cNvSpPr txBox="1"/>
          <p:nvPr/>
        </p:nvSpPr>
        <p:spPr>
          <a:xfrm>
            <a:off x="9634904" y="2993835"/>
            <a:ext cx="232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Gradient Boosting</a:t>
            </a:r>
            <a:endParaRPr lang="es-ES" b="1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835919D9-5ABB-6511-EBC6-290BF72C848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576473" y="1850373"/>
            <a:ext cx="2185583" cy="847598"/>
          </a:xfrm>
          <a:prstGeom prst="rect">
            <a:avLst/>
          </a:prstGeom>
          <a:ln>
            <a:noFill/>
          </a:ln>
        </p:spPr>
      </p:pic>
      <p:pic>
        <p:nvPicPr>
          <p:cNvPr id="3082" name="Picture 10" descr="Feature Importance | Codecademy">
            <a:extLst>
              <a:ext uri="{FF2B5EF4-FFF2-40B4-BE49-F238E27FC236}">
                <a16:creationId xmlns:a16="http://schemas.microsoft.com/office/drawing/2014/main" id="{5A0D0AE6-FBB1-76EB-355C-14828E04B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9" t="4125" r="32375" b="19927"/>
          <a:stretch/>
        </p:blipFill>
        <p:spPr bwMode="auto">
          <a:xfrm>
            <a:off x="6516757" y="3376215"/>
            <a:ext cx="2318994" cy="242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9AB09A-C886-6019-3005-92601F8C7691}"/>
              </a:ext>
            </a:extLst>
          </p:cNvPr>
          <p:cNvSpPr txBox="1"/>
          <p:nvPr/>
        </p:nvSpPr>
        <p:spPr>
          <a:xfrm>
            <a:off x="6346520" y="2995847"/>
            <a:ext cx="232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Decision Trees</a:t>
            </a:r>
            <a:endParaRPr lang="es-ES" b="1" dirty="0"/>
          </a:p>
        </p:txBody>
      </p:sp>
      <p:pic>
        <p:nvPicPr>
          <p:cNvPr id="19" name="Picture 10" descr="Feature Importance | Codecademy">
            <a:extLst>
              <a:ext uri="{FF2B5EF4-FFF2-40B4-BE49-F238E27FC236}">
                <a16:creationId xmlns:a16="http://schemas.microsoft.com/office/drawing/2014/main" id="{D1AAD16E-2DB1-35A1-47DB-A925B4754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5" t="79187" r="45888" b="8203"/>
          <a:stretch/>
        </p:blipFill>
        <p:spPr bwMode="auto">
          <a:xfrm>
            <a:off x="5858094" y="3864646"/>
            <a:ext cx="903962" cy="40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487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DBBB9-FCDE-2DF9-9E91-210941AB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Enhanced Sampling Workshop, London, 19-20/12/22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14FEE9-898C-C50F-B3BE-DCA590FDFE28}"/>
              </a:ext>
            </a:extLst>
          </p:cNvPr>
          <p:cNvSpPr txBox="1"/>
          <p:nvPr/>
        </p:nvSpPr>
        <p:spPr>
          <a:xfrm>
            <a:off x="902355" y="850964"/>
            <a:ext cx="363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Training for the models</a:t>
            </a:r>
            <a:endParaRPr lang="es-E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73BE8-5BCB-8EC3-3E57-C7E4820B6581}"/>
              </a:ext>
            </a:extLst>
          </p:cNvPr>
          <p:cNvSpPr txBox="1"/>
          <p:nvPr/>
        </p:nvSpPr>
        <p:spPr>
          <a:xfrm>
            <a:off x="902355" y="1282395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data at early steps (10-50)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41EEC-CB4C-94C3-5E4C-2A0EFA39609A}"/>
              </a:ext>
            </a:extLst>
          </p:cNvPr>
          <p:cNvSpPr txBox="1"/>
          <p:nvPr/>
        </p:nvSpPr>
        <p:spPr>
          <a:xfrm>
            <a:off x="902354" y="1810541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Split data onto Training/Test sets</a:t>
            </a:r>
            <a:endParaRPr lang="es-ES" dirty="0"/>
          </a:p>
        </p:txBody>
      </p:sp>
      <p:pic>
        <p:nvPicPr>
          <p:cNvPr id="8" name="Picture 2" descr="How to Train and Test Data Like a Pro - SDS Club">
            <a:extLst>
              <a:ext uri="{FF2B5EF4-FFF2-40B4-BE49-F238E27FC236}">
                <a16:creationId xmlns:a16="http://schemas.microsoft.com/office/drawing/2014/main" id="{D25FB3DF-7F74-B8D3-0B1C-90B28D907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01" y="2174664"/>
            <a:ext cx="3367454" cy="24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3551AD-1671-2523-C5A3-C754565E7FA1}"/>
              </a:ext>
            </a:extLst>
          </p:cNvPr>
          <p:cNvSpPr txBox="1"/>
          <p:nvPr/>
        </p:nvSpPr>
        <p:spPr>
          <a:xfrm>
            <a:off x="796212" y="4709256"/>
            <a:ext cx="38510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Once trained and performing good on test set, we move to the analysis</a:t>
            </a:r>
            <a:endParaRPr lang="es-E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DAF1F-2B9C-573A-43CE-726FA7AEA55A}"/>
              </a:ext>
            </a:extLst>
          </p:cNvPr>
          <p:cNvSpPr txBox="1"/>
          <p:nvPr/>
        </p:nvSpPr>
        <p:spPr>
          <a:xfrm>
            <a:off x="5168900" y="850964"/>
            <a:ext cx="596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Train until convergence</a:t>
            </a:r>
            <a:endParaRPr lang="es-ES" sz="2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0B0AEF4-08BB-EE6C-1A2D-7C6A4104D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1410094"/>
            <a:ext cx="54864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29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7A572-6C44-BDEA-6328-6AFF04A332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9C68F6-ECD8-474A-B6F7-318079570032}" type="datetimeFigureOut">
              <a:rPr lang="es-ES" smtClean="0"/>
              <a:pPr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EC08-FBAE-CE23-3019-511441B5B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Pedro J. Buigues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1AB43-BAEE-51B2-D4E3-504E85FE3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5B0C22-5F0B-4CB7-82F7-87B6EC2AA216}" type="slidenum">
              <a:rPr lang="es-ES" smtClean="0"/>
              <a:pPr/>
              <a:t>9</a:t>
            </a:fld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7A04B5-8FA8-2977-8E50-2296970F613A}"/>
              </a:ext>
            </a:extLst>
          </p:cNvPr>
          <p:cNvSpPr/>
          <p:nvPr/>
        </p:nvSpPr>
        <p:spPr>
          <a:xfrm>
            <a:off x="2795586" y="1294604"/>
            <a:ext cx="1352550" cy="669926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MLP</a:t>
            </a:r>
            <a:endParaRPr lang="es-ES" sz="4000" b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80DE46-C1E8-4433-C1B5-9A5A9C0D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946" y="127730"/>
            <a:ext cx="7886700" cy="1325563"/>
          </a:xfrm>
        </p:spPr>
        <p:txBody>
          <a:bodyPr/>
          <a:lstStyle/>
          <a:p>
            <a:pPr algn="ctr"/>
            <a:r>
              <a:rPr lang="en-GB" b="1" dirty="0"/>
              <a:t>Model interpretation (MLTSA)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5055B8E-EDB9-A585-2A13-3453CB5661B7}"/>
              </a:ext>
            </a:extLst>
          </p:cNvPr>
          <p:cNvSpPr/>
          <p:nvPr/>
        </p:nvSpPr>
        <p:spPr>
          <a:xfrm>
            <a:off x="8043866" y="1301749"/>
            <a:ext cx="1552575" cy="66992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GBDT</a:t>
            </a:r>
            <a:endParaRPr lang="es-ES" sz="4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871D11-065A-7628-AA19-D8DFC20D9968}"/>
              </a:ext>
            </a:extLst>
          </p:cNvPr>
          <p:cNvSpPr txBox="1"/>
          <p:nvPr/>
        </p:nvSpPr>
        <p:spPr>
          <a:xfrm>
            <a:off x="2152650" y="2105025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Accuracy Drop*</a:t>
            </a:r>
            <a:endParaRPr lang="es-E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BA0764-F489-079B-A279-BA7DEB7A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25" y="2689985"/>
            <a:ext cx="5569049" cy="34664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9C7291-8013-CFBB-68E4-3F13F037B342}"/>
              </a:ext>
            </a:extLst>
          </p:cNvPr>
          <p:cNvSpPr txBox="1"/>
          <p:nvPr/>
        </p:nvSpPr>
        <p:spPr>
          <a:xfrm>
            <a:off x="7548565" y="2102480"/>
            <a:ext cx="254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Gini Feature Importance</a:t>
            </a:r>
            <a:endParaRPr lang="es-E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B741FD4-044F-670D-4289-5ACBDD40E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7" y="2670935"/>
            <a:ext cx="3752850" cy="8382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299740-D4BF-00A7-1CAB-B3902E95A967}"/>
              </a:ext>
            </a:extLst>
          </p:cNvPr>
          <p:cNvCxnSpPr>
            <a:stCxn id="19" idx="2"/>
          </p:cNvCxnSpPr>
          <p:nvPr/>
        </p:nvCxnSpPr>
        <p:spPr>
          <a:xfrm flipH="1">
            <a:off x="3424237" y="2474357"/>
            <a:ext cx="1" cy="196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80F5C0-A9AA-07B6-CA96-75E55D268659}"/>
              </a:ext>
            </a:extLst>
          </p:cNvPr>
          <p:cNvCxnSpPr/>
          <p:nvPr/>
        </p:nvCxnSpPr>
        <p:spPr>
          <a:xfrm flipH="1">
            <a:off x="8820154" y="2469485"/>
            <a:ext cx="1" cy="196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790E24-CEB8-CD91-9DA1-95B82CA7BF3A}"/>
              </a:ext>
            </a:extLst>
          </p:cNvPr>
          <p:cNvCxnSpPr>
            <a:cxnSpLocks/>
            <a:endCxn id="2050" idx="0"/>
          </p:cNvCxnSpPr>
          <p:nvPr/>
        </p:nvCxnSpPr>
        <p:spPr>
          <a:xfrm flipH="1">
            <a:off x="8820152" y="3340039"/>
            <a:ext cx="3" cy="5743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eature importance extracted based on the Gini impurity criterion... |  Download Scientific Diagram">
            <a:extLst>
              <a:ext uri="{FF2B5EF4-FFF2-40B4-BE49-F238E27FC236}">
                <a16:creationId xmlns:a16="http://schemas.microsoft.com/office/drawing/2014/main" id="{FD452CE9-FBB7-63E6-DA9E-A6DED779F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18" y="3914364"/>
            <a:ext cx="4253668" cy="203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0250624-18C5-6AB0-40EB-A2F49154F901}"/>
              </a:ext>
            </a:extLst>
          </p:cNvPr>
          <p:cNvSpPr txBox="1"/>
          <p:nvPr/>
        </p:nvSpPr>
        <p:spPr>
          <a:xfrm>
            <a:off x="4791072" y="1164869"/>
            <a:ext cx="254317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STEP 5</a:t>
            </a:r>
          </a:p>
          <a:p>
            <a:pPr algn="ctr"/>
            <a:r>
              <a:rPr lang="en-GB" sz="1600" dirty="0"/>
              <a:t>Machine Learning Transition State Analysis</a:t>
            </a:r>
          </a:p>
        </p:txBody>
      </p:sp>
    </p:spTree>
    <p:extLst>
      <p:ext uri="{BB962C8B-B14F-4D97-AF65-F5344CB8AC3E}">
        <p14:creationId xmlns:p14="http://schemas.microsoft.com/office/powerpoint/2010/main" val="27381702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L_Black_Slide_Theme">
  <a:themeElements>
    <a:clrScheme name="UCL Black Theme">
      <a:dk1>
        <a:sysClr val="windowText" lastClr="000000"/>
      </a:dk1>
      <a:lt1>
        <a:srgbClr val="FFFFFF"/>
      </a:lt1>
      <a:dk2>
        <a:srgbClr val="000000"/>
      </a:dk2>
      <a:lt2>
        <a:srgbClr val="E6E6E6"/>
      </a:lt2>
      <a:accent1>
        <a:srgbClr val="F6BE00"/>
      </a:accent1>
      <a:accent2>
        <a:srgbClr val="B5BD00"/>
      </a:accent2>
      <a:accent3>
        <a:srgbClr val="A4DBE8"/>
      </a:accent3>
      <a:accent4>
        <a:srgbClr val="8C8279"/>
      </a:accent4>
      <a:accent5>
        <a:srgbClr val="EA7600"/>
      </a:accent5>
      <a:accent6>
        <a:srgbClr val="E03C3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Presentation4" id="{1117F47E-1820-FB44-B702-91BC503BEEB2}" vid="{7AC29BA8-160E-2647-B666-6ADA20DE7EB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427</Words>
  <Application>Microsoft Office PowerPoint</Application>
  <PresentationFormat>Widescreen</PresentationFormat>
  <Paragraphs>109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StarSymbol</vt:lpstr>
      <vt:lpstr>1_Office Theme</vt:lpstr>
      <vt:lpstr>UCL_Black_Slide_Theme</vt:lpstr>
      <vt:lpstr>Understanding unbinding kinetics through MLTSA</vt:lpstr>
      <vt:lpstr>PowerPoint Presentation</vt:lpstr>
      <vt:lpstr>PowerPoint Presentation</vt:lpstr>
      <vt:lpstr>PowerPoint Presentation</vt:lpstr>
      <vt:lpstr>Simplifying the problem -&gt; Analytical model</vt:lpstr>
      <vt:lpstr>Combining potentials to create features </vt:lpstr>
      <vt:lpstr>PowerPoint Presentation</vt:lpstr>
      <vt:lpstr>PowerPoint Presentation</vt:lpstr>
      <vt:lpstr>Model interpretation (MLTSA) </vt:lpstr>
      <vt:lpstr>PowerPoint Presentation</vt:lpstr>
      <vt:lpstr>We will attempt 4.1 Now</vt:lpstr>
      <vt:lpstr>What is our protein dataset?</vt:lpstr>
      <vt:lpstr>PowerPoint Presentation</vt:lpstr>
      <vt:lpstr>We will attempt 4.2 Now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unbinding kinetics through MLTSA</dc:title>
  <dc:creator>Buigues Jorro, Pedro</dc:creator>
  <cp:lastModifiedBy>Buigues Jorro, Pedro</cp:lastModifiedBy>
  <cp:revision>2</cp:revision>
  <dcterms:created xsi:type="dcterms:W3CDTF">2022-12-15T10:48:09Z</dcterms:created>
  <dcterms:modified xsi:type="dcterms:W3CDTF">2022-12-15T17:16:19Z</dcterms:modified>
</cp:coreProperties>
</file>